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84" r:id="rId26"/>
    <p:sldId id="285" r:id="rId27"/>
    <p:sldId id="280" r:id="rId28"/>
    <p:sldId id="279" r:id="rId29"/>
    <p:sldId id="281" r:id="rId30"/>
    <p:sldId id="287" r:id="rId31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8" d="100"/>
          <a:sy n="58" d="100"/>
        </p:scale>
        <p:origin x="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98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E2FAE-5E34-5EAD-62FB-67F337243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A2B88-9246-BFA6-ABBA-6980EBF51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60216-747C-E3E2-F282-31D9CB320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87895-D3F9-2CC2-7371-1FEAF5C58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5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F323A">
              <a:alpha val="92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4" name="Shape 1"/>
          <p:cNvSpPr/>
          <p:nvPr/>
        </p:nvSpPr>
        <p:spPr>
          <a:xfrm>
            <a:off x="13194216" y="0"/>
            <a:ext cx="3901069" cy="10287000"/>
          </a:xfrm>
          <a:prstGeom prst="rect">
            <a:avLst/>
          </a:prstGeom>
          <a:solidFill>
            <a:srgbClr val="DBBD81">
              <a:alpha val="55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5" name="Shape 2"/>
          <p:cNvSpPr/>
          <p:nvPr/>
        </p:nvSpPr>
        <p:spPr>
          <a:xfrm>
            <a:off x="13434431" y="0"/>
            <a:ext cx="6187069" cy="102870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876300"/>
            <a:ext cx="1117997" cy="74295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2413397" y="942975"/>
            <a:ext cx="19050" cy="609600"/>
          </a:xfrm>
          <a:prstGeom prst="rect">
            <a:avLst/>
          </a:prstGeom>
          <a:solidFill>
            <a:srgbClr val="DBBD81">
              <a:alpha val="55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347" y="876300"/>
            <a:ext cx="1685925" cy="74295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4804172" y="942975"/>
            <a:ext cx="19050" cy="609600"/>
          </a:xfrm>
          <a:prstGeom prst="rect">
            <a:avLst/>
          </a:prstGeom>
          <a:solidFill>
            <a:srgbClr val="DBBD81">
              <a:alpha val="55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0" name="Text 5"/>
          <p:cNvSpPr/>
          <p:nvPr/>
        </p:nvSpPr>
        <p:spPr>
          <a:xfrm>
            <a:off x="5166122" y="876301"/>
            <a:ext cx="3249701" cy="3601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kern="0" spc="54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WEBINA</a:t>
            </a:r>
            <a:r>
              <a:rPr lang="en-US" b="1" kern="0" spc="54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endParaRPr lang="en-US" sz="1800" dirty="0"/>
          </a:p>
        </p:txBody>
      </p:sp>
      <p:sp>
        <p:nvSpPr>
          <p:cNvPr id="11" name="Text 6"/>
          <p:cNvSpPr/>
          <p:nvPr/>
        </p:nvSpPr>
        <p:spPr>
          <a:xfrm>
            <a:off x="5166122" y="1276350"/>
            <a:ext cx="3042865" cy="3351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kern="0" spc="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 2026</a:t>
            </a:r>
            <a:endParaRPr lang="en-US" sz="1800" dirty="0"/>
          </a:p>
        </p:txBody>
      </p:sp>
      <p:sp>
        <p:nvSpPr>
          <p:cNvPr id="12" name="Text 7"/>
          <p:cNvSpPr/>
          <p:nvPr/>
        </p:nvSpPr>
        <p:spPr>
          <a:xfrm>
            <a:off x="952500" y="3429000"/>
            <a:ext cx="12538789" cy="19398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7200" b="1" kern="0" spc="-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7200" i="1" kern="0" spc="-86" dirty="0">
                <a:solidFill>
                  <a:srgbClr val="DBB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Missing </a:t>
            </a:r>
            <a:r>
              <a:rPr lang="en-US" sz="7200" b="1" kern="0" spc="-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Link In </a:t>
            </a:r>
            <a:r>
              <a:rPr lang="en-US" sz="7200" i="1" kern="0" spc="-86" dirty="0">
                <a:solidFill>
                  <a:srgbClr val="DBB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Tax </a:t>
            </a:r>
            <a:r>
              <a:rPr lang="en-US" sz="7200" b="1" kern="0" spc="-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Planning</a:t>
            </a:r>
            <a:endParaRPr lang="en-US" sz="7200" dirty="0"/>
          </a:p>
        </p:txBody>
      </p:sp>
      <p:sp>
        <p:nvSpPr>
          <p:cNvPr id="13" name="Text 8"/>
          <p:cNvSpPr/>
          <p:nvPr/>
        </p:nvSpPr>
        <p:spPr>
          <a:xfrm>
            <a:off x="952500" y="5635526"/>
            <a:ext cx="10301288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250" kern="0" spc="22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Discover how business valuations influence tax outcomes — and how early planning can unlock better results for your clients.</a:t>
            </a:r>
            <a:endParaRPr lang="en-US" sz="2250" dirty="0"/>
          </a:p>
        </p:txBody>
      </p:sp>
      <p:sp>
        <p:nvSpPr>
          <p:cNvPr id="14" name="Text 9"/>
          <p:cNvSpPr/>
          <p:nvPr/>
        </p:nvSpPr>
        <p:spPr>
          <a:xfrm>
            <a:off x="952500" y="7266087"/>
            <a:ext cx="2345829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kern="0" spc="234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PRESENTED BY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3298329" y="7186315"/>
            <a:ext cx="2345829" cy="507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250" b="1" kern="0" spc="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Peter Johnson</a:t>
            </a:r>
            <a:endParaRPr lang="en-US" sz="2250" dirty="0"/>
          </a:p>
        </p:txBody>
      </p:sp>
      <p:sp>
        <p:nvSpPr>
          <p:cNvPr id="18" name="Text 13"/>
          <p:cNvSpPr/>
          <p:nvPr/>
        </p:nvSpPr>
        <p:spPr>
          <a:xfrm>
            <a:off x="14994295" y="9471720"/>
            <a:ext cx="2417406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 2026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333155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3014049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WORKED EXAMPLE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 Peter &amp; Chloe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Affiliates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Shape 4"/>
          <p:cNvSpPr/>
          <p:nvPr/>
        </p:nvSpPr>
        <p:spPr>
          <a:xfrm>
            <a:off x="952500" y="2902297"/>
            <a:ext cx="9105007" cy="1832372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7" name="Text 5"/>
          <p:cNvSpPr/>
          <p:nvPr/>
        </p:nvSpPr>
        <p:spPr>
          <a:xfrm>
            <a:off x="1238250" y="3111847"/>
            <a:ext cx="8789512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FACT PATTERN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238250" y="3565178"/>
            <a:ext cx="8789512" cy="9980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Based on distributions over the last four or so years, Peter is treated as controlling </a:t>
            </a:r>
            <a:r>
              <a:rPr lang="en-US" sz="1800" b="1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Advisers Digest Trust, Auditmatch Trust, Johnson Family Trust &amp; Johnson Investment Trust </a:t>
            </a: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952500" y="5115669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0" name="Text 8"/>
          <p:cNvSpPr/>
          <p:nvPr/>
        </p:nvSpPr>
        <p:spPr>
          <a:xfrm>
            <a:off x="1333500" y="4982319"/>
            <a:ext cx="294920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we ensure Peter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4100945" y="4944219"/>
            <a:ext cx="5698837" cy="45333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does not receive 40% of distributions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1333500" y="5409009"/>
            <a:ext cx="232930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moving forward?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952500" y="6159550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4" name="Text 12"/>
          <p:cNvSpPr/>
          <p:nvPr/>
        </p:nvSpPr>
        <p:spPr>
          <a:xfrm>
            <a:off x="1333500" y="6026200"/>
            <a:ext cx="327525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also need to look at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4377356" y="5921722"/>
            <a:ext cx="1627264" cy="6081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"control"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6004620" y="6026200"/>
            <a:ext cx="343820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start handing it over.</a:t>
            </a:r>
            <a:endParaRPr lang="en-US" sz="2400" dirty="0"/>
          </a:p>
        </p:txBody>
      </p:sp>
      <p:sp>
        <p:nvSpPr>
          <p:cNvPr id="17" name="Shape 15"/>
          <p:cNvSpPr/>
          <p:nvPr/>
        </p:nvSpPr>
        <p:spPr>
          <a:xfrm>
            <a:off x="10590907" y="2902297"/>
            <a:ext cx="4021020" cy="61531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8" name="Text 16"/>
          <p:cNvSpPr/>
          <p:nvPr/>
        </p:nvSpPr>
        <p:spPr>
          <a:xfrm>
            <a:off x="10876657" y="3130897"/>
            <a:ext cx="2826416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AVOID IT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10876656" y="3603278"/>
            <a:ext cx="3495125" cy="10525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Aggregation is not destiny — it can be unwound with deliberate steps.</a:t>
            </a:r>
            <a:endParaRPr lang="en-US" sz="1875" dirty="0"/>
          </a:p>
        </p:txBody>
      </p:sp>
      <p:sp>
        <p:nvSpPr>
          <p:cNvPr id="20" name="Shape 18"/>
          <p:cNvSpPr/>
          <p:nvPr/>
        </p:nvSpPr>
        <p:spPr>
          <a:xfrm>
            <a:off x="10876657" y="6000452"/>
            <a:ext cx="27440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1" name="Text 19"/>
          <p:cNvSpPr/>
          <p:nvPr/>
        </p:nvSpPr>
        <p:spPr>
          <a:xfrm>
            <a:off x="10876657" y="4884390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DISTRIBUTIONS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10876657" y="5269111"/>
            <a:ext cx="3310398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Re-engineer the trust distribution pattern.</a:t>
            </a:r>
            <a:endParaRPr lang="en-US" sz="1800" dirty="0"/>
          </a:p>
        </p:txBody>
      </p:sp>
      <p:sp>
        <p:nvSpPr>
          <p:cNvPr id="23" name="Shape 21"/>
          <p:cNvSpPr/>
          <p:nvPr/>
        </p:nvSpPr>
        <p:spPr>
          <a:xfrm>
            <a:off x="10876657" y="7567910"/>
            <a:ext cx="27440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4" name="Text 22"/>
          <p:cNvSpPr/>
          <p:nvPr/>
        </p:nvSpPr>
        <p:spPr>
          <a:xfrm>
            <a:off x="10860558" y="6118408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0860558" y="6466134"/>
            <a:ext cx="3622060" cy="10636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Transfer real decision-making out of the affiliate's hands.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0876657" y="7710785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DOCUMENTATION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10876657" y="8095506"/>
            <a:ext cx="3310398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 the pattern observable in the records.</a:t>
            </a:r>
            <a:endParaRPr lang="en-US" sz="1800" dirty="0"/>
          </a:p>
        </p:txBody>
      </p:sp>
      <p:pic>
        <p:nvPicPr>
          <p:cNvPr id="2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9" name="Shape 26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31" name="Shape 27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33" name="Text 28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00" dirty="0"/>
          </a:p>
        </p:txBody>
      </p:sp>
      <p:sp>
        <p:nvSpPr>
          <p:cNvPr id="34" name="Text 29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35" name="Text 30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375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4148593" y="-762000"/>
            <a:ext cx="3516313" cy="11811000"/>
          </a:xfrm>
          <a:prstGeom prst="rect">
            <a:avLst/>
          </a:prstGeom>
          <a:solidFill>
            <a:srgbClr val="DBBD81">
              <a:alpha val="60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Shape 1"/>
          <p:cNvSpPr/>
          <p:nvPr/>
        </p:nvSpPr>
        <p:spPr>
          <a:xfrm>
            <a:off x="14720093" y="-762000"/>
            <a:ext cx="5992812" cy="11811000"/>
          </a:xfrm>
          <a:prstGeom prst="rect">
            <a:avLst/>
          </a:prstGeom>
          <a:solidFill>
            <a:srgbClr val="AC8232">
              <a:alpha val="95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4" name="Text 2"/>
          <p:cNvSpPr/>
          <p:nvPr/>
        </p:nvSpPr>
        <p:spPr>
          <a:xfrm>
            <a:off x="952500" y="3429000"/>
            <a:ext cx="4239164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kern="0" spc="546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3 · THE TOOLKIT</a:t>
            </a:r>
            <a:endParaRPr lang="en-US" sz="1950" dirty="0"/>
          </a:p>
        </p:txBody>
      </p:sp>
      <p:sp>
        <p:nvSpPr>
          <p:cNvPr id="5" name="Shape 3"/>
          <p:cNvSpPr/>
          <p:nvPr/>
        </p:nvSpPr>
        <p:spPr>
          <a:xfrm>
            <a:off x="952500" y="4000500"/>
            <a:ext cx="1143000" cy="762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4476750"/>
            <a:ext cx="12950112" cy="217527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8250" b="1" kern="0" spc="-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Restructures &amp; </a:t>
            </a:r>
            <a:r>
              <a:rPr lang="en-US" sz="8250" i="1" kern="0" spc="-99" dirty="0">
                <a:solidFill>
                  <a:srgbClr val="DBB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Rollover </a:t>
            </a:r>
            <a:r>
              <a:rPr lang="en-US" sz="8250" b="1" kern="0" spc="-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Relief</a:t>
            </a:r>
            <a:endParaRPr lang="en-US" sz="8250" dirty="0"/>
          </a:p>
        </p:txBody>
      </p:sp>
      <p:sp>
        <p:nvSpPr>
          <p:cNvPr id="7" name="Text 5"/>
          <p:cNvSpPr/>
          <p:nvPr/>
        </p:nvSpPr>
        <p:spPr>
          <a:xfrm>
            <a:off x="1131609" y="6659761"/>
            <a:ext cx="10791825" cy="7846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8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Reshape the structure now, so the concession landscape works in your client's favour at sale.</a:t>
            </a:r>
            <a:endParaRPr lang="en-US" sz="28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8991600"/>
            <a:ext cx="802630" cy="53340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1964680" y="9020175"/>
            <a:ext cx="14288" cy="47625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518" y="9020175"/>
            <a:ext cx="1080790" cy="47625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026586" y="8965830"/>
            <a:ext cx="3923887" cy="21030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RESTRUCTURE 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OPTIONS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016151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2687535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LANDSCAPE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Restructures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 Available?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Shape 4"/>
          <p:cNvSpPr/>
          <p:nvPr/>
        </p:nvSpPr>
        <p:spPr>
          <a:xfrm>
            <a:off x="952500" y="2902297"/>
            <a:ext cx="8086725" cy="2078236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7" name="Text 5"/>
          <p:cNvSpPr/>
          <p:nvPr/>
        </p:nvSpPr>
        <p:spPr>
          <a:xfrm>
            <a:off x="1247775" y="3178522"/>
            <a:ext cx="7721060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i="1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1247775" y="3673822"/>
            <a:ext cx="7721060" cy="3524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Business Restructure Roll-Over Relief</a:t>
            </a:r>
            <a:endParaRPr lang="en-US" sz="1875" dirty="0"/>
          </a:p>
        </p:txBody>
      </p:sp>
      <p:sp>
        <p:nvSpPr>
          <p:cNvPr id="9" name="Text 7"/>
          <p:cNvSpPr/>
          <p:nvPr/>
        </p:nvSpPr>
        <p:spPr>
          <a:xfrm>
            <a:off x="1247775" y="4083397"/>
            <a:ext cx="7721060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general-purpose tool. Move assets between connected entities without triggering CGT, where the conditions are met.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9248775" y="2902297"/>
            <a:ext cx="8086725" cy="2078236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11" name="Text 9"/>
          <p:cNvSpPr/>
          <p:nvPr/>
        </p:nvSpPr>
        <p:spPr>
          <a:xfrm>
            <a:off x="9544050" y="3178522"/>
            <a:ext cx="7721060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i="1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9544050" y="3673822"/>
            <a:ext cx="7721060" cy="3524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Division 122 / 615</a:t>
            </a:r>
            <a:endParaRPr lang="en-US" sz="1875" dirty="0"/>
          </a:p>
        </p:txBody>
      </p:sp>
      <p:sp>
        <p:nvSpPr>
          <p:cNvPr id="13" name="Text 11"/>
          <p:cNvSpPr/>
          <p:nvPr/>
        </p:nvSpPr>
        <p:spPr>
          <a:xfrm>
            <a:off x="9544050" y="4083397"/>
            <a:ext cx="7721060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classic holding-company insertion and corporate reorganisation rollovers. Long-established, well-understood.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952500" y="5190083"/>
            <a:ext cx="8086725" cy="2078236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15" name="Text 13"/>
          <p:cNvSpPr/>
          <p:nvPr/>
        </p:nvSpPr>
        <p:spPr>
          <a:xfrm>
            <a:off x="1247775" y="5466308"/>
            <a:ext cx="7721060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i="1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3000" dirty="0"/>
          </a:p>
        </p:txBody>
      </p:sp>
      <p:sp>
        <p:nvSpPr>
          <p:cNvPr id="16" name="Text 14"/>
          <p:cNvSpPr/>
          <p:nvPr/>
        </p:nvSpPr>
        <p:spPr>
          <a:xfrm>
            <a:off x="1247775" y="5961608"/>
            <a:ext cx="7721060" cy="3524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Demerger Relief</a:t>
            </a:r>
            <a:endParaRPr lang="en-US" sz="1875" dirty="0"/>
          </a:p>
        </p:txBody>
      </p:sp>
      <p:sp>
        <p:nvSpPr>
          <p:cNvPr id="17" name="Text 15"/>
          <p:cNvSpPr/>
          <p:nvPr/>
        </p:nvSpPr>
        <p:spPr>
          <a:xfrm>
            <a:off x="1247775" y="6371183"/>
            <a:ext cx="7721060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Splits an existing business or group into separate, freestanding entities — with relief from the obvious tax cost.</a:t>
            </a:r>
            <a:endParaRPr lang="en-US" sz="1800" dirty="0"/>
          </a:p>
        </p:txBody>
      </p:sp>
      <p:sp>
        <p:nvSpPr>
          <p:cNvPr id="18" name="Shape 16"/>
          <p:cNvSpPr/>
          <p:nvPr/>
        </p:nvSpPr>
        <p:spPr>
          <a:xfrm>
            <a:off x="9248775" y="5190083"/>
            <a:ext cx="8086725" cy="2078236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19" name="Text 17"/>
          <p:cNvSpPr/>
          <p:nvPr/>
        </p:nvSpPr>
        <p:spPr>
          <a:xfrm>
            <a:off x="9544050" y="5466308"/>
            <a:ext cx="7721060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i="1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3000" dirty="0"/>
          </a:p>
        </p:txBody>
      </p:sp>
      <p:sp>
        <p:nvSpPr>
          <p:cNvPr id="20" name="Text 18"/>
          <p:cNvSpPr/>
          <p:nvPr/>
        </p:nvSpPr>
        <p:spPr>
          <a:xfrm>
            <a:off x="9544050" y="5961608"/>
            <a:ext cx="7721060" cy="3524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Budget Relief?</a:t>
            </a:r>
            <a:endParaRPr lang="en-US" sz="1875" dirty="0"/>
          </a:p>
        </p:txBody>
      </p:sp>
      <p:sp>
        <p:nvSpPr>
          <p:cNvPr id="21" name="Text 19"/>
          <p:cNvSpPr/>
          <p:nvPr/>
        </p:nvSpPr>
        <p:spPr>
          <a:xfrm>
            <a:off x="9544050" y="6371183"/>
            <a:ext cx="7721060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Watch the legislative pipeline — new or expanded relief is regularly flagged. </a:t>
            </a:r>
            <a:r>
              <a:rPr lang="en-US" sz="1800" i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Position now, claim later.</a:t>
            </a:r>
            <a:endParaRPr lang="en-US" sz="1800" dirty="0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3" name="Shape 20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25" name="Shape 21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00" dirty="0"/>
          </a:p>
        </p:txBody>
      </p:sp>
      <p:sp>
        <p:nvSpPr>
          <p:cNvPr id="28" name="Text 23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29" name="Text 24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295204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297496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CONCRETE MOVES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Are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Options?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Shape 4"/>
          <p:cNvSpPr/>
          <p:nvPr/>
        </p:nvSpPr>
        <p:spPr>
          <a:xfrm>
            <a:off x="952500" y="2902297"/>
            <a:ext cx="12954000" cy="704850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7" name="Shape 5"/>
          <p:cNvSpPr/>
          <p:nvPr/>
        </p:nvSpPr>
        <p:spPr>
          <a:xfrm>
            <a:off x="952500" y="2902297"/>
            <a:ext cx="38100" cy="70485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Text 6"/>
          <p:cNvSpPr/>
          <p:nvPr/>
        </p:nvSpPr>
        <p:spPr>
          <a:xfrm>
            <a:off x="1219200" y="3073747"/>
            <a:ext cx="647700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50" i="1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850" dirty="0"/>
          </a:p>
        </p:txBody>
      </p:sp>
      <p:sp>
        <p:nvSpPr>
          <p:cNvPr id="9" name="Text 7"/>
          <p:cNvSpPr/>
          <p:nvPr/>
        </p:nvSpPr>
        <p:spPr>
          <a:xfrm>
            <a:off x="2000250" y="3073747"/>
            <a:ext cx="9471053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Insert a </a:t>
            </a: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holding company 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above the existing operating entity — </a:t>
            </a:r>
            <a:r>
              <a:rPr lang="en-US" sz="1950" i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Division 122 / 615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950" dirty="0"/>
          </a:p>
        </p:txBody>
      </p:sp>
      <p:sp>
        <p:nvSpPr>
          <p:cNvPr id="10" name="Shape 8"/>
          <p:cNvSpPr/>
          <p:nvPr/>
        </p:nvSpPr>
        <p:spPr>
          <a:xfrm>
            <a:off x="952500" y="3740497"/>
            <a:ext cx="12954000" cy="704850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1" name="Shape 9"/>
          <p:cNvSpPr/>
          <p:nvPr/>
        </p:nvSpPr>
        <p:spPr>
          <a:xfrm>
            <a:off x="952500" y="3740497"/>
            <a:ext cx="38100" cy="70485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2" name="Text 10"/>
          <p:cNvSpPr/>
          <p:nvPr/>
        </p:nvSpPr>
        <p:spPr>
          <a:xfrm>
            <a:off x="1219200" y="3911947"/>
            <a:ext cx="647700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50" i="1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850" dirty="0"/>
          </a:p>
        </p:txBody>
      </p:sp>
      <p:sp>
        <p:nvSpPr>
          <p:cNvPr id="13" name="Text 11"/>
          <p:cNvSpPr/>
          <p:nvPr/>
        </p:nvSpPr>
        <p:spPr>
          <a:xfrm>
            <a:off x="2000250" y="3911947"/>
            <a:ext cx="6850969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Transfer the </a:t>
            </a: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goodwill from a company to a trust 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</a:t>
            </a:r>
            <a:r>
              <a:rPr lang="en-US" sz="1950" i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328-G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950" dirty="0"/>
          </a:p>
        </p:txBody>
      </p:sp>
      <p:sp>
        <p:nvSpPr>
          <p:cNvPr id="14" name="Shape 12"/>
          <p:cNvSpPr/>
          <p:nvPr/>
        </p:nvSpPr>
        <p:spPr>
          <a:xfrm>
            <a:off x="952500" y="4578697"/>
            <a:ext cx="12954000" cy="704850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5" name="Shape 13"/>
          <p:cNvSpPr/>
          <p:nvPr/>
        </p:nvSpPr>
        <p:spPr>
          <a:xfrm>
            <a:off x="952500" y="4578697"/>
            <a:ext cx="38100" cy="70485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6" name="Text 14"/>
          <p:cNvSpPr/>
          <p:nvPr/>
        </p:nvSpPr>
        <p:spPr>
          <a:xfrm>
            <a:off x="1219200" y="4750147"/>
            <a:ext cx="647700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50" i="1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850" dirty="0"/>
          </a:p>
        </p:txBody>
      </p:sp>
      <p:sp>
        <p:nvSpPr>
          <p:cNvPr id="17" name="Text 15"/>
          <p:cNvSpPr/>
          <p:nvPr/>
        </p:nvSpPr>
        <p:spPr>
          <a:xfrm>
            <a:off x="2000250" y="4750147"/>
            <a:ext cx="8878575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Transfer the </a:t>
            </a: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goodwill from an individual 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a company or to a trust — </a:t>
            </a:r>
            <a:r>
              <a:rPr lang="en-US" sz="1950" i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328-G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950" dirty="0"/>
          </a:p>
        </p:txBody>
      </p:sp>
      <p:sp>
        <p:nvSpPr>
          <p:cNvPr id="18" name="Shape 16"/>
          <p:cNvSpPr/>
          <p:nvPr/>
        </p:nvSpPr>
        <p:spPr>
          <a:xfrm>
            <a:off x="952500" y="5416897"/>
            <a:ext cx="12954000" cy="704850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9" name="Shape 17"/>
          <p:cNvSpPr/>
          <p:nvPr/>
        </p:nvSpPr>
        <p:spPr>
          <a:xfrm>
            <a:off x="952500" y="5416897"/>
            <a:ext cx="38100" cy="70485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0" name="Text 18"/>
          <p:cNvSpPr/>
          <p:nvPr/>
        </p:nvSpPr>
        <p:spPr>
          <a:xfrm>
            <a:off x="1219200" y="5588347"/>
            <a:ext cx="647700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50" i="1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850" dirty="0"/>
          </a:p>
        </p:txBody>
      </p:sp>
      <p:sp>
        <p:nvSpPr>
          <p:cNvPr id="21" name="Text 19"/>
          <p:cNvSpPr/>
          <p:nvPr/>
        </p:nvSpPr>
        <p:spPr>
          <a:xfrm>
            <a:off x="2000250" y="5588347"/>
            <a:ext cx="11685216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Transfer </a:t>
            </a: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goodwill from a company owned by an individual 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a company owned by a trust — </a:t>
            </a:r>
            <a:r>
              <a:rPr lang="en-US" sz="1950" i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328-G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950" dirty="0"/>
          </a:p>
        </p:txBody>
      </p:sp>
      <p:sp>
        <p:nvSpPr>
          <p:cNvPr id="22" name="Shape 20"/>
          <p:cNvSpPr/>
          <p:nvPr/>
        </p:nvSpPr>
        <p:spPr>
          <a:xfrm>
            <a:off x="952500" y="6255097"/>
            <a:ext cx="12954000" cy="704850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3" name="Shape 21"/>
          <p:cNvSpPr/>
          <p:nvPr/>
        </p:nvSpPr>
        <p:spPr>
          <a:xfrm>
            <a:off x="952500" y="6255097"/>
            <a:ext cx="38100" cy="70485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4" name="Text 22"/>
          <p:cNvSpPr/>
          <p:nvPr/>
        </p:nvSpPr>
        <p:spPr>
          <a:xfrm>
            <a:off x="1219200" y="6426547"/>
            <a:ext cx="647700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50" i="1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2850" dirty="0"/>
          </a:p>
        </p:txBody>
      </p:sp>
      <p:sp>
        <p:nvSpPr>
          <p:cNvPr id="25" name="Text 23"/>
          <p:cNvSpPr/>
          <p:nvPr/>
        </p:nvSpPr>
        <p:spPr>
          <a:xfrm>
            <a:off x="2000250" y="6426547"/>
            <a:ext cx="8761153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Wait for legislation? 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only ever a tactic when paired with positioning today.</a:t>
            </a:r>
            <a:endParaRPr lang="en-US" sz="1950" dirty="0"/>
          </a:p>
        </p:txBody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7" name="Shape 24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29" name="Shape 25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31" name="Text 26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00" dirty="0"/>
          </a:p>
        </p:txBody>
      </p:sp>
      <p:sp>
        <p:nvSpPr>
          <p:cNvPr id="32" name="Text 27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33" name="Text 28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7445425" cy="51048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724968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BUSINESS RESTRUCTURE ROLL-OVER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Conditions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Shape 4"/>
          <p:cNvSpPr/>
          <p:nvPr/>
        </p:nvSpPr>
        <p:spPr>
          <a:xfrm>
            <a:off x="952500" y="3073747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7" name="Text 5"/>
          <p:cNvSpPr/>
          <p:nvPr/>
        </p:nvSpPr>
        <p:spPr>
          <a:xfrm>
            <a:off x="1333500" y="2940397"/>
            <a:ext cx="201364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must be a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3163226" y="2929261"/>
            <a:ext cx="3280010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Business Entity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333500" y="3420633"/>
            <a:ext cx="8678681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aggregated turnover less than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5842729" y="3411870"/>
            <a:ext cx="1023515" cy="61388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$10M</a:t>
            </a:r>
            <a:endParaRPr lang="en-US" sz="2400" dirty="0"/>
          </a:p>
        </p:txBody>
      </p:sp>
      <p:sp>
        <p:nvSpPr>
          <p:cNvPr id="12" name="Shape 10"/>
          <p:cNvSpPr/>
          <p:nvPr/>
        </p:nvSpPr>
        <p:spPr>
          <a:xfrm>
            <a:off x="952500" y="4117628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3" name="Text 11"/>
          <p:cNvSpPr/>
          <p:nvPr/>
        </p:nvSpPr>
        <p:spPr>
          <a:xfrm>
            <a:off x="1333500" y="3984278"/>
            <a:ext cx="413553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transfer must be part of a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5096479" y="3873847"/>
            <a:ext cx="3276383" cy="61718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genuine restructure.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1334573" y="4454129"/>
            <a:ext cx="8724209" cy="1234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Staying in the new structure for three years is deemed a genuine restructure.</a:t>
            </a:r>
            <a:endParaRPr lang="en-US" sz="2400" dirty="0"/>
          </a:p>
        </p:txBody>
      </p:sp>
      <p:sp>
        <p:nvSpPr>
          <p:cNvPr id="16" name="Shape 14"/>
          <p:cNvSpPr/>
          <p:nvPr/>
        </p:nvSpPr>
        <p:spPr>
          <a:xfrm>
            <a:off x="952500" y="5588198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7" name="Text 15"/>
          <p:cNvSpPr/>
          <p:nvPr/>
        </p:nvSpPr>
        <p:spPr>
          <a:xfrm>
            <a:off x="1333500" y="5454848"/>
            <a:ext cx="204132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There must be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3205528" y="5357067"/>
            <a:ext cx="5539017" cy="5765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change in beneficial ownership.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1333500" y="5897249"/>
            <a:ext cx="8410572" cy="1234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a discretionary trust, an FTE in favour of someone in the same family group is required.</a:t>
            </a:r>
            <a:endParaRPr lang="en-US" sz="2400" dirty="0"/>
          </a:p>
        </p:txBody>
      </p:sp>
      <p:sp>
        <p:nvSpPr>
          <p:cNvPr id="20" name="Shape 18"/>
          <p:cNvSpPr/>
          <p:nvPr/>
        </p:nvSpPr>
        <p:spPr>
          <a:xfrm>
            <a:off x="952500" y="7058769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1" name="Text 19"/>
          <p:cNvSpPr/>
          <p:nvPr/>
        </p:nvSpPr>
        <p:spPr>
          <a:xfrm>
            <a:off x="1333500" y="6925419"/>
            <a:ext cx="364668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asset must satisfy the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4703291" y="6935909"/>
            <a:ext cx="3733757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rules regarding the asset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8583662" y="6925419"/>
            <a:ext cx="16088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24" name="Shape 22"/>
          <p:cNvSpPr/>
          <p:nvPr/>
        </p:nvSpPr>
        <p:spPr>
          <a:xfrm>
            <a:off x="952500" y="7675959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5" name="Text 23"/>
          <p:cNvSpPr/>
          <p:nvPr/>
        </p:nvSpPr>
        <p:spPr>
          <a:xfrm>
            <a:off x="1333500" y="7542609"/>
            <a:ext cx="8725282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Depreciating assets and trading stock are transferred at values that produce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2499286" y="7950249"/>
            <a:ext cx="2243882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gain or loss</a:t>
            </a:r>
            <a:endParaRPr lang="en-US" sz="2400" dirty="0"/>
          </a:p>
        </p:txBody>
      </p:sp>
      <p:sp>
        <p:nvSpPr>
          <p:cNvPr id="27" name="Text 25"/>
          <p:cNvSpPr/>
          <p:nvPr/>
        </p:nvSpPr>
        <p:spPr>
          <a:xfrm>
            <a:off x="4413759" y="7943410"/>
            <a:ext cx="334454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transferring entity.</a:t>
            </a:r>
            <a:endParaRPr lang="en-US" sz="2400" dirty="0"/>
          </a:p>
        </p:txBody>
      </p:sp>
      <p:sp>
        <p:nvSpPr>
          <p:cNvPr id="28" name="Shape 26"/>
          <p:cNvSpPr/>
          <p:nvPr/>
        </p:nvSpPr>
        <p:spPr>
          <a:xfrm>
            <a:off x="10590907" y="2902296"/>
            <a:ext cx="3930503" cy="4486795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9" name="Text 27"/>
          <p:cNvSpPr/>
          <p:nvPr/>
        </p:nvSpPr>
        <p:spPr>
          <a:xfrm>
            <a:off x="10876657" y="3130897"/>
            <a:ext cx="3310398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WATCH THIS SPACE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10876657" y="3923258"/>
            <a:ext cx="2826416" cy="3762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Will any of this change?</a:t>
            </a:r>
            <a:endParaRPr lang="en-US" sz="1875" dirty="0"/>
          </a:p>
        </p:txBody>
      </p:sp>
      <p:sp>
        <p:nvSpPr>
          <p:cNvPr id="31" name="Text 29"/>
          <p:cNvSpPr/>
          <p:nvPr/>
        </p:nvSpPr>
        <p:spPr>
          <a:xfrm>
            <a:off x="10876657" y="4394746"/>
            <a:ext cx="3443714" cy="15927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SBRR conditions are under regular review. Treat the rules as </a:t>
            </a:r>
            <a:r>
              <a:rPr lang="en-US" sz="1800" b="1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today's </a:t>
            </a: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rules, not tomorrow's.</a:t>
            </a:r>
            <a:endParaRPr lang="en-US" sz="1800" dirty="0"/>
          </a:p>
        </p:txBody>
      </p:sp>
      <p:sp>
        <p:nvSpPr>
          <p:cNvPr id="32" name="Text 30"/>
          <p:cNvSpPr/>
          <p:nvPr/>
        </p:nvSpPr>
        <p:spPr>
          <a:xfrm>
            <a:off x="10904359" y="5907745"/>
            <a:ext cx="3398774" cy="17682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 the move on the law as it is. Re-test before settlement.</a:t>
            </a:r>
            <a:endParaRPr lang="en-US" sz="1800" dirty="0"/>
          </a:p>
        </p:txBody>
      </p:sp>
      <p:pic>
        <p:nvPicPr>
          <p:cNvPr id="3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34" name="Shape 31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36" name="Shape 32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38" name="Text 33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00" dirty="0"/>
          </a:p>
        </p:txBody>
      </p:sp>
      <p:sp>
        <p:nvSpPr>
          <p:cNvPr id="39" name="Text 34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40" name="Text 35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375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4148593" y="-762000"/>
            <a:ext cx="3516313" cy="11811000"/>
          </a:xfrm>
          <a:prstGeom prst="rect">
            <a:avLst/>
          </a:prstGeom>
          <a:solidFill>
            <a:srgbClr val="DBBD81">
              <a:alpha val="60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Shape 1"/>
          <p:cNvSpPr/>
          <p:nvPr/>
        </p:nvSpPr>
        <p:spPr>
          <a:xfrm>
            <a:off x="14720093" y="-762000"/>
            <a:ext cx="5992812" cy="11811000"/>
          </a:xfrm>
          <a:prstGeom prst="rect">
            <a:avLst/>
          </a:prstGeom>
          <a:solidFill>
            <a:srgbClr val="AC8232">
              <a:alpha val="95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4" name="Text 2"/>
          <p:cNvSpPr/>
          <p:nvPr/>
        </p:nvSpPr>
        <p:spPr>
          <a:xfrm>
            <a:off x="952500" y="3429000"/>
            <a:ext cx="4499762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kern="0" spc="546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4 · THE BVO LENS</a:t>
            </a:r>
            <a:endParaRPr lang="en-US" sz="1950" dirty="0"/>
          </a:p>
        </p:txBody>
      </p:sp>
      <p:sp>
        <p:nvSpPr>
          <p:cNvPr id="5" name="Shape 3"/>
          <p:cNvSpPr/>
          <p:nvPr/>
        </p:nvSpPr>
        <p:spPr>
          <a:xfrm>
            <a:off x="952500" y="4000500"/>
            <a:ext cx="1143000" cy="762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4476750"/>
            <a:ext cx="13735050" cy="217527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8250" b="1" kern="0" spc="-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Valuation </a:t>
            </a:r>
            <a:r>
              <a:rPr lang="en-US" sz="8250" i="1" kern="0" spc="-99" dirty="0">
                <a:solidFill>
                  <a:srgbClr val="DBB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Methodologies</a:t>
            </a:r>
            <a:endParaRPr lang="en-US" sz="8250" dirty="0"/>
          </a:p>
        </p:txBody>
      </p:sp>
      <p:sp>
        <p:nvSpPr>
          <p:cNvPr id="7" name="Text 5"/>
          <p:cNvSpPr/>
          <p:nvPr/>
        </p:nvSpPr>
        <p:spPr>
          <a:xfrm>
            <a:off x="952500" y="6941939"/>
            <a:ext cx="10791825" cy="7846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8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concession test, every threshold, every restructure ultimately turns on a number. Where does that number come from?</a:t>
            </a:r>
            <a:endParaRPr lang="en-US" sz="28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8991600"/>
            <a:ext cx="802630" cy="53340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1964680" y="9020175"/>
            <a:ext cx="14288" cy="47625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518" y="9020175"/>
            <a:ext cx="1080790" cy="47625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30197" y="9509820"/>
            <a:ext cx="2272004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VALUATION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252936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2931424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METHODOLOGY 01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Tangible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Assets Approach.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2902297"/>
            <a:ext cx="9378157" cy="13293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the majority of assets consist of cash or passive investments , or where other methodologies indicate that there is no goodwill —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952500" y="4612630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Text 6"/>
          <p:cNvSpPr/>
          <p:nvPr/>
        </p:nvSpPr>
        <p:spPr>
          <a:xfrm>
            <a:off x="1333500" y="4479280"/>
            <a:ext cx="684085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assets and liabilities of the entity are valued at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529480" y="4371905"/>
            <a:ext cx="2302668" cy="59574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value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9454961" y="4460562"/>
            <a:ext cx="16088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952500" y="5229820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2" name="Text 10"/>
          <p:cNvSpPr/>
          <p:nvPr/>
        </p:nvSpPr>
        <p:spPr>
          <a:xfrm>
            <a:off x="1333500" y="5096470"/>
            <a:ext cx="8121461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combined market value forms the basis for the entity's valuation.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952500" y="6273701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4" name="Text 12"/>
          <p:cNvSpPr/>
          <p:nvPr/>
        </p:nvSpPr>
        <p:spPr>
          <a:xfrm>
            <a:off x="1333500" y="6140351"/>
            <a:ext cx="226189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approach is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3461247" y="6035072"/>
            <a:ext cx="2889291" cy="53440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balance-sheet-led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6070625" y="6045661"/>
            <a:ext cx="8026880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it bypasses earnings entirely.</a:t>
            </a:r>
            <a:endParaRPr lang="en-US" sz="2400" dirty="0"/>
          </a:p>
        </p:txBody>
      </p:sp>
      <p:sp>
        <p:nvSpPr>
          <p:cNvPr id="17" name="Shape 15"/>
          <p:cNvSpPr/>
          <p:nvPr/>
        </p:nvSpPr>
        <p:spPr>
          <a:xfrm>
            <a:off x="10590907" y="2780145"/>
            <a:ext cx="4156588" cy="4922982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8" name="Text 16"/>
          <p:cNvSpPr/>
          <p:nvPr/>
        </p:nvSpPr>
        <p:spPr>
          <a:xfrm>
            <a:off x="10876657" y="3130897"/>
            <a:ext cx="2826416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TO USE IT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10876656" y="3603278"/>
            <a:ext cx="3153379" cy="8096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875" b="1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fallback </a:t>
            </a:r>
            <a:r>
              <a:rPr lang="en-US" sz="1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valuation methodology.</a:t>
            </a:r>
            <a:endParaRPr lang="en-US" sz="1875" dirty="0"/>
          </a:p>
        </p:txBody>
      </p:sp>
      <p:sp>
        <p:nvSpPr>
          <p:cNvPr id="20" name="Text 18"/>
          <p:cNvSpPr/>
          <p:nvPr/>
        </p:nvSpPr>
        <p:spPr>
          <a:xfrm>
            <a:off x="10876656" y="4412903"/>
            <a:ext cx="3652368" cy="186079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the business doesn't reliably generate earnings above the return on its tangible assets, there is nothing to capitalise.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10876657" y="6169223"/>
            <a:ext cx="3220848" cy="127223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goodwill → no premium → net assets is the answer.</a:t>
            </a:r>
            <a:endParaRPr lang="en-US" sz="1800" dirty="0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3" name="Shape 20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25" name="Shape 21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00" dirty="0"/>
          </a:p>
        </p:txBody>
      </p:sp>
      <p:sp>
        <p:nvSpPr>
          <p:cNvPr id="28" name="Text 23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29" name="Text 24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252936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2931424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METHODOLOGY 02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Discounted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Cashflow Valuations.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2902297"/>
            <a:ext cx="9378157" cy="87987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value of a business is the Net Present Value of its future net cash flows.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952500" y="4163169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Text 6"/>
          <p:cNvSpPr/>
          <p:nvPr/>
        </p:nvSpPr>
        <p:spPr>
          <a:xfrm>
            <a:off x="1333500" y="3981896"/>
            <a:ext cx="60141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943398" y="3915519"/>
            <a:ext cx="2150076" cy="454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discount rate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333500" y="4369669"/>
            <a:ext cx="8741991" cy="1234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represents the opportunity cost of capital — the expected return investors can obtain from investments having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7530432" y="4859759"/>
            <a:ext cx="2417132" cy="56748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equivalent risk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4450854" y="4883200"/>
            <a:ext cx="16088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952500" y="5633740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4" name="Text 12"/>
          <p:cNvSpPr/>
          <p:nvPr/>
        </p:nvSpPr>
        <p:spPr>
          <a:xfrm>
            <a:off x="1333500" y="5500390"/>
            <a:ext cx="298415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includes a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4093474" y="5538375"/>
            <a:ext cx="2126010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terminal value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1333500" y="5943898"/>
            <a:ext cx="7800773" cy="1234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representing the remaining value of all future income beyond the forecast horizon.</a:t>
            </a:r>
            <a:endParaRPr lang="en-US" sz="2400" dirty="0"/>
          </a:p>
        </p:txBody>
      </p:sp>
      <p:sp>
        <p:nvSpPr>
          <p:cNvPr id="17" name="Shape 15"/>
          <p:cNvSpPr/>
          <p:nvPr/>
        </p:nvSpPr>
        <p:spPr>
          <a:xfrm>
            <a:off x="952500" y="7104311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8" name="Text 16"/>
          <p:cNvSpPr/>
          <p:nvPr/>
        </p:nvSpPr>
        <p:spPr>
          <a:xfrm>
            <a:off x="1333500" y="6970961"/>
            <a:ext cx="8079153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Forward-looking. Cashflow-led. Most defensible where the business has a clear forecast story.</a:t>
            </a:r>
            <a:endParaRPr lang="en-US" sz="2400" dirty="0"/>
          </a:p>
        </p:txBody>
      </p:sp>
      <p:sp>
        <p:nvSpPr>
          <p:cNvPr id="19" name="Shape 17"/>
          <p:cNvSpPr/>
          <p:nvPr/>
        </p:nvSpPr>
        <p:spPr>
          <a:xfrm>
            <a:off x="10940555" y="2902297"/>
            <a:ext cx="4270402" cy="5262648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0" name="Text 18"/>
          <p:cNvSpPr/>
          <p:nvPr/>
        </p:nvSpPr>
        <p:spPr>
          <a:xfrm>
            <a:off x="11131823" y="3113448"/>
            <a:ext cx="4270402" cy="850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FORMULA, SIMPLY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11131823" y="3683050"/>
            <a:ext cx="3858795" cy="1390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2000" b="1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 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= sum of future cash flows, each discounted back to today, plus a terminal value.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11131822" y="5156373"/>
            <a:ext cx="3858795" cy="139064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inputs do all the work: the cashflow forecast, and the discount rate.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11131822" y="6626945"/>
            <a:ext cx="3858796" cy="101188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20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Garbage in, garbage out. The assumptions </a:t>
            </a:r>
            <a:r>
              <a:rPr lang="en-US" sz="2000" i="1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 </a:t>
            </a:r>
            <a:r>
              <a:rPr lang="en-US" sz="20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answer.</a:t>
            </a:r>
            <a:endParaRPr lang="en-US" sz="2000" dirty="0"/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5" name="Shape 22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27" name="Shape 23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00" dirty="0"/>
          </a:p>
        </p:txBody>
      </p:sp>
      <p:sp>
        <p:nvSpPr>
          <p:cNvPr id="30" name="Text 25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31" name="Text 26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252936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2931424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METHODOLOGY 03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Normalised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Earnings.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2902297"/>
            <a:ext cx="9378157" cy="87987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Before you can capitalise earnings, you must first agree what "earnings" means in the context of a valuation.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952500" y="4163169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Text 6"/>
          <p:cNvSpPr/>
          <p:nvPr/>
        </p:nvSpPr>
        <p:spPr>
          <a:xfrm>
            <a:off x="1333500" y="4029819"/>
            <a:ext cx="336738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Utilising (predominantly)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4430541" y="4048053"/>
            <a:ext cx="3873253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historical financial results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333500" y="4521250"/>
            <a:ext cx="8654001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seek to determine —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1200150" y="5207050"/>
            <a:ext cx="133350" cy="28575"/>
          </a:xfrm>
          <a:prstGeom prst="rect">
            <a:avLst/>
          </a:prstGeom>
          <a:solidFill>
            <a:srgbClr val="DBBD81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2" name="Text 10"/>
          <p:cNvSpPr/>
          <p:nvPr/>
        </p:nvSpPr>
        <p:spPr>
          <a:xfrm>
            <a:off x="1333500" y="5073700"/>
            <a:ext cx="8481393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would the business earn into the future if it continues to trade under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2250575" y="5460636"/>
            <a:ext cx="2825536" cy="4401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conditions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333500" y="6146697"/>
            <a:ext cx="8625182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all extraordinary, one-off and non-business transactions removed?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10665948" y="2918596"/>
            <a:ext cx="4113383" cy="6111776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6" name="Text 14"/>
          <p:cNvSpPr/>
          <p:nvPr/>
        </p:nvSpPr>
        <p:spPr>
          <a:xfrm>
            <a:off x="10838557" y="3073747"/>
            <a:ext cx="2904902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ADJUSTMENTS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10838557" y="5214491"/>
            <a:ext cx="28202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8" name="Text 16"/>
          <p:cNvSpPr/>
          <p:nvPr/>
        </p:nvSpPr>
        <p:spPr>
          <a:xfrm>
            <a:off x="10838556" y="3885158"/>
            <a:ext cx="3995043" cy="6551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OWNER REMUNERATION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10851752" y="4345518"/>
            <a:ext cx="2904902" cy="7281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Restate to commercial market rates.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10838557" y="6321028"/>
            <a:ext cx="28202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1" name="Text 19"/>
          <p:cNvSpPr/>
          <p:nvPr/>
        </p:nvSpPr>
        <p:spPr>
          <a:xfrm>
            <a:off x="10812338" y="5315223"/>
            <a:ext cx="2904902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ONE-OFF ITEMS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10838557" y="5646837"/>
            <a:ext cx="3487043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Strip windfalls, COVID effects, settlements.</a:t>
            </a:r>
            <a:endParaRPr lang="en-US" sz="1800" dirty="0"/>
          </a:p>
        </p:txBody>
      </p:sp>
      <p:sp>
        <p:nvSpPr>
          <p:cNvPr id="23" name="Shape 21"/>
          <p:cNvSpPr/>
          <p:nvPr/>
        </p:nvSpPr>
        <p:spPr>
          <a:xfrm>
            <a:off x="10838557" y="7427565"/>
            <a:ext cx="28202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4" name="Text 22"/>
          <p:cNvSpPr/>
          <p:nvPr/>
        </p:nvSpPr>
        <p:spPr>
          <a:xfrm>
            <a:off x="10838557" y="6397228"/>
            <a:ext cx="2904902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NON-BUSINESS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0838557" y="6753374"/>
            <a:ext cx="3717952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Remove personal &amp; related-party items.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0851752" y="7515473"/>
            <a:ext cx="2904902" cy="6551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ACCOUNTING POLICIES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10851752" y="8102492"/>
            <a:ext cx="3717952" cy="7884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Conform to a market-standard treatment.</a:t>
            </a:r>
            <a:endParaRPr lang="en-US" sz="1800" dirty="0"/>
          </a:p>
        </p:txBody>
      </p:sp>
      <p:pic>
        <p:nvPicPr>
          <p:cNvPr id="2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9" name="Shape 26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31" name="Shape 27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33" name="Text 28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00" dirty="0"/>
          </a:p>
        </p:txBody>
      </p:sp>
      <p:sp>
        <p:nvSpPr>
          <p:cNvPr id="34" name="Text 29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35" name="Text 30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252936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2931424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METHODOLOGY 04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Capitalisation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Rate.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2902297"/>
            <a:ext cx="9378157" cy="87987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"multiple" you see attached to FME-based valuations is the inverse of a capitalisation rate.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952500" y="3991719"/>
            <a:ext cx="9105007" cy="1125736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Text 6"/>
          <p:cNvSpPr/>
          <p:nvPr/>
        </p:nvSpPr>
        <p:spPr>
          <a:xfrm>
            <a:off x="1257300" y="4335512"/>
            <a:ext cx="1735282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450" i="1" dirty="0">
                <a:solidFill>
                  <a:srgbClr val="DBB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 / 25%</a:t>
            </a:r>
            <a:endParaRPr lang="en-US" sz="3450" dirty="0"/>
          </a:p>
        </p:txBody>
      </p:sp>
      <p:sp>
        <p:nvSpPr>
          <p:cNvPr id="9" name="Text 7"/>
          <p:cNvSpPr/>
          <p:nvPr/>
        </p:nvSpPr>
        <p:spPr>
          <a:xfrm>
            <a:off x="2879576" y="4057925"/>
            <a:ext cx="7049484" cy="7066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capitalisation rate of 25% equates to a multiple of 4.0× earnings.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952500" y="5536555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1" name="Text 9"/>
          <p:cNvSpPr/>
          <p:nvPr/>
        </p:nvSpPr>
        <p:spPr>
          <a:xfrm>
            <a:off x="1333500" y="5403205"/>
            <a:ext cx="364714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capitalisation rate is a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4689698" y="5367124"/>
            <a:ext cx="3955537" cy="42611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distillation of all the risks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344872" y="5772746"/>
            <a:ext cx="8776482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faced by the business, reduced to a single number.</a:t>
            </a:r>
            <a:endParaRPr lang="en-US" sz="2400" dirty="0"/>
          </a:p>
        </p:txBody>
      </p:sp>
      <p:sp>
        <p:nvSpPr>
          <p:cNvPr id="14" name="Shape 12"/>
          <p:cNvSpPr/>
          <p:nvPr/>
        </p:nvSpPr>
        <p:spPr>
          <a:xfrm>
            <a:off x="952500" y="6580436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5" name="Text 13"/>
          <p:cNvSpPr/>
          <p:nvPr/>
        </p:nvSpPr>
        <p:spPr>
          <a:xfrm>
            <a:off x="1333500" y="6447086"/>
            <a:ext cx="315829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must have regard for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4239038" y="6303936"/>
            <a:ext cx="2565932" cy="524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real-world sales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1344872" y="6952290"/>
            <a:ext cx="8313314" cy="10065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 and the relative risk of this business against its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cs typeface="Arial" pitchFamily="34" charset="-120"/>
              </a:rPr>
              <a:t>peers.</a:t>
            </a:r>
            <a:endParaRPr lang="en-US" sz="2400" dirty="0"/>
          </a:p>
        </p:txBody>
      </p:sp>
      <p:sp>
        <p:nvSpPr>
          <p:cNvPr id="20" name="Shape 18"/>
          <p:cNvSpPr/>
          <p:nvPr/>
        </p:nvSpPr>
        <p:spPr>
          <a:xfrm>
            <a:off x="10635457" y="2936559"/>
            <a:ext cx="3768094" cy="6107906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1" name="Text 19"/>
          <p:cNvSpPr/>
          <p:nvPr/>
        </p:nvSpPr>
        <p:spPr>
          <a:xfrm>
            <a:off x="10800210" y="3104108"/>
            <a:ext cx="3482344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SITS INSIDE IT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10876657" y="5172670"/>
            <a:ext cx="27440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3" name="Text 21"/>
          <p:cNvSpPr/>
          <p:nvPr/>
        </p:nvSpPr>
        <p:spPr>
          <a:xfrm>
            <a:off x="10794334" y="3760514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INDUSTRY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10800209" y="4237583"/>
            <a:ext cx="3257535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Cyclicality, structural pressures, regulation.</a:t>
            </a:r>
            <a:endParaRPr lang="en-US" sz="1800" dirty="0"/>
          </a:p>
        </p:txBody>
      </p:sp>
      <p:sp>
        <p:nvSpPr>
          <p:cNvPr id="25" name="Shape 23"/>
          <p:cNvSpPr/>
          <p:nvPr/>
        </p:nvSpPr>
        <p:spPr>
          <a:xfrm>
            <a:off x="10876657" y="6740128"/>
            <a:ext cx="27440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6" name="Text 24"/>
          <p:cNvSpPr/>
          <p:nvPr/>
        </p:nvSpPr>
        <p:spPr>
          <a:xfrm>
            <a:off x="10800210" y="5296793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10800210" y="5681514"/>
            <a:ext cx="3482344" cy="9123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Leverage, customer concentration, margin volatility.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10800210" y="6854725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</a:t>
            </a:r>
            <a:endParaRPr lang="en-US" sz="1800" dirty="0"/>
          </a:p>
        </p:txBody>
      </p:sp>
      <p:sp>
        <p:nvSpPr>
          <p:cNvPr id="29" name="Text 27"/>
          <p:cNvSpPr/>
          <p:nvPr/>
        </p:nvSpPr>
        <p:spPr>
          <a:xfrm>
            <a:off x="10800210" y="7267723"/>
            <a:ext cx="3482344" cy="9123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Owner dependence, key-person, succession risk.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10794334" y="8004216"/>
            <a:ext cx="3263410" cy="94416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20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number, four conversations.</a:t>
            </a:r>
            <a:endParaRPr lang="en-US" sz="2000" dirty="0"/>
          </a:p>
        </p:txBody>
      </p:sp>
      <p:pic>
        <p:nvPicPr>
          <p:cNvPr id="3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32" name="Shape 29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34" name="Shape 30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36" name="Text 31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00" dirty="0"/>
          </a:p>
        </p:txBody>
      </p:sp>
      <p:sp>
        <p:nvSpPr>
          <p:cNvPr id="37" name="Text 32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38" name="Text 33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375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4148593" y="-762000"/>
            <a:ext cx="3516313" cy="11811000"/>
          </a:xfrm>
          <a:prstGeom prst="rect">
            <a:avLst/>
          </a:prstGeom>
          <a:solidFill>
            <a:srgbClr val="DBBD81">
              <a:alpha val="60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Shape 1"/>
          <p:cNvSpPr/>
          <p:nvPr/>
        </p:nvSpPr>
        <p:spPr>
          <a:xfrm>
            <a:off x="14720093" y="-762000"/>
            <a:ext cx="5992812" cy="11811000"/>
          </a:xfrm>
          <a:prstGeom prst="rect">
            <a:avLst/>
          </a:prstGeom>
          <a:solidFill>
            <a:srgbClr val="AC8232">
              <a:alpha val="95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4" name="Text 2"/>
          <p:cNvSpPr/>
          <p:nvPr/>
        </p:nvSpPr>
        <p:spPr>
          <a:xfrm>
            <a:off x="952500" y="3429000"/>
            <a:ext cx="5020038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kern="0" spc="546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1 · THE FOUNDATION</a:t>
            </a:r>
            <a:endParaRPr lang="en-US" sz="1950" dirty="0"/>
          </a:p>
        </p:txBody>
      </p:sp>
      <p:sp>
        <p:nvSpPr>
          <p:cNvPr id="5" name="Shape 3"/>
          <p:cNvSpPr/>
          <p:nvPr/>
        </p:nvSpPr>
        <p:spPr>
          <a:xfrm>
            <a:off x="952500" y="4000500"/>
            <a:ext cx="1143000" cy="762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4476750"/>
            <a:ext cx="13735050" cy="217527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8250" b="1" kern="0" spc="-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Business CGT </a:t>
            </a:r>
            <a:r>
              <a:rPr lang="en-US" sz="8250" i="1" kern="0" spc="-99" dirty="0">
                <a:solidFill>
                  <a:srgbClr val="DBB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Concessions</a:t>
            </a:r>
            <a:endParaRPr lang="en-US" sz="8250" dirty="0"/>
          </a:p>
        </p:txBody>
      </p:sp>
      <p:sp>
        <p:nvSpPr>
          <p:cNvPr id="7" name="Text 5"/>
          <p:cNvSpPr/>
          <p:nvPr/>
        </p:nvSpPr>
        <p:spPr>
          <a:xfrm>
            <a:off x="952500" y="6778069"/>
            <a:ext cx="10791825" cy="7846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8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Often worth more than every income tax cent the business will ever pay. But almost always too late if you wait until the sale.</a:t>
            </a:r>
            <a:endParaRPr lang="en-US" sz="28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8991600"/>
            <a:ext cx="802630" cy="53340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1964680" y="9020175"/>
            <a:ext cx="14288" cy="47625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518" y="9020175"/>
            <a:ext cx="1080790" cy="47625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951223" y="9525000"/>
            <a:ext cx="3008988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CGT CONCESSIONS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375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4148593" y="-762000"/>
            <a:ext cx="3516313" cy="11811000"/>
          </a:xfrm>
          <a:prstGeom prst="rect">
            <a:avLst/>
          </a:prstGeom>
          <a:solidFill>
            <a:srgbClr val="DBBD81">
              <a:alpha val="60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Shape 1"/>
          <p:cNvSpPr/>
          <p:nvPr/>
        </p:nvSpPr>
        <p:spPr>
          <a:xfrm>
            <a:off x="14720093" y="-762000"/>
            <a:ext cx="5992812" cy="11811000"/>
          </a:xfrm>
          <a:prstGeom prst="rect">
            <a:avLst/>
          </a:prstGeom>
          <a:solidFill>
            <a:srgbClr val="AC8232">
              <a:alpha val="95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4" name="Text 2"/>
          <p:cNvSpPr/>
          <p:nvPr/>
        </p:nvSpPr>
        <p:spPr>
          <a:xfrm>
            <a:off x="952500" y="3429000"/>
            <a:ext cx="5602858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kern="0" spc="546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5 · IN THE REAL WORLD</a:t>
            </a:r>
            <a:endParaRPr lang="en-US" sz="1950" dirty="0"/>
          </a:p>
        </p:txBody>
      </p:sp>
      <p:sp>
        <p:nvSpPr>
          <p:cNvPr id="5" name="Shape 3"/>
          <p:cNvSpPr/>
          <p:nvPr/>
        </p:nvSpPr>
        <p:spPr>
          <a:xfrm>
            <a:off x="952500" y="4000500"/>
            <a:ext cx="1143000" cy="762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4476750"/>
            <a:ext cx="13735050" cy="217527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8250" b="1" kern="0" spc="-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328-G </a:t>
            </a:r>
            <a:r>
              <a:rPr lang="en-US" sz="8250" i="1" kern="0" spc="-99" dirty="0">
                <a:solidFill>
                  <a:srgbClr val="DBB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Practice</a:t>
            </a:r>
            <a:endParaRPr lang="en-US" sz="8250" dirty="0"/>
          </a:p>
        </p:txBody>
      </p:sp>
      <p:sp>
        <p:nvSpPr>
          <p:cNvPr id="7" name="Text 5"/>
          <p:cNvSpPr/>
          <p:nvPr/>
        </p:nvSpPr>
        <p:spPr>
          <a:xfrm>
            <a:off x="952500" y="7334250"/>
            <a:ext cx="10791825" cy="7846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worked examples that show where the rule actually does the work — and where it doesn't.</a:t>
            </a:r>
            <a:endParaRPr lang="en-US" sz="21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8991600"/>
            <a:ext cx="802630" cy="53340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1964680" y="9020175"/>
            <a:ext cx="14288" cy="47625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518" y="9020175"/>
            <a:ext cx="1080790" cy="47625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929396" y="9509820"/>
            <a:ext cx="2674502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328-G EXAMPLES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408164" cy="51048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3091309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328-G · THE RULES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You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Can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And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Cannot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Transfer.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Shape 4"/>
          <p:cNvSpPr/>
          <p:nvPr/>
        </p:nvSpPr>
        <p:spPr>
          <a:xfrm>
            <a:off x="952500" y="2902297"/>
            <a:ext cx="7924800" cy="2441079"/>
          </a:xfrm>
          <a:prstGeom prst="rect">
            <a:avLst/>
          </a:prstGeom>
          <a:solidFill>
            <a:srgbClr val="FBF1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7" name="Shape 5"/>
          <p:cNvSpPr/>
          <p:nvPr/>
        </p:nvSpPr>
        <p:spPr>
          <a:xfrm>
            <a:off x="952500" y="2902297"/>
            <a:ext cx="7924800" cy="57150"/>
          </a:xfrm>
          <a:prstGeom prst="rect">
            <a:avLst/>
          </a:prstGeom>
          <a:solidFill>
            <a:srgbClr val="C04A4A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Text 6"/>
          <p:cNvSpPr/>
          <p:nvPr/>
        </p:nvSpPr>
        <p:spPr>
          <a:xfrm>
            <a:off x="1333500" y="3302347"/>
            <a:ext cx="7377684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kern="0" spc="195" dirty="0">
                <a:solidFill>
                  <a:srgbClr val="9C3F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CANNOT TRANSFER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1333500" y="3820418"/>
            <a:ext cx="7377684" cy="7411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Shares 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even if they meet the 80% test — </a:t>
            </a:r>
            <a:r>
              <a:rPr lang="en-US" sz="1950" i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unless both 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transferor and transferee are Small Business Entities.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1333500" y="4675882"/>
            <a:ext cx="7377684" cy="36269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00" dirty="0">
                <a:solidFill>
                  <a:srgbClr val="7A2F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SBE-on-both-sides rule is the trap. Test it before you draft.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9410700" y="2902297"/>
            <a:ext cx="7924800" cy="2441079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2" name="Shape 10"/>
          <p:cNvSpPr/>
          <p:nvPr/>
        </p:nvSpPr>
        <p:spPr>
          <a:xfrm>
            <a:off x="9410700" y="2902297"/>
            <a:ext cx="7924800" cy="5715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3" name="Text 11"/>
          <p:cNvSpPr/>
          <p:nvPr/>
        </p:nvSpPr>
        <p:spPr>
          <a:xfrm>
            <a:off x="9791700" y="3302347"/>
            <a:ext cx="7377684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kern="0" spc="195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TRANSFER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9791700" y="3820418"/>
            <a:ext cx="7377684" cy="7411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Goodwill 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depreciating assets, trading stock, and similar business assets — subject to the broader 328-G conditions.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9791700" y="4675882"/>
            <a:ext cx="7377684" cy="36269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00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real-world restructures land here.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952500" y="5629126"/>
            <a:ext cx="12954000" cy="106680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7" name="Text 15"/>
          <p:cNvSpPr/>
          <p:nvPr/>
        </p:nvSpPr>
        <p:spPr>
          <a:xfrm>
            <a:off x="1295400" y="5895826"/>
            <a:ext cx="235744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200" i="1" dirty="0">
                <a:solidFill>
                  <a:srgbClr val="DBB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!</a:t>
            </a:r>
            <a:endParaRPr lang="en-US" sz="4200" dirty="0"/>
          </a:p>
        </p:txBody>
      </p:sp>
      <p:sp>
        <p:nvSpPr>
          <p:cNvPr id="18" name="Text 16"/>
          <p:cNvSpPr/>
          <p:nvPr/>
        </p:nvSpPr>
        <p:spPr>
          <a:xfrm>
            <a:off x="1759744" y="5995392"/>
            <a:ext cx="11319000" cy="37236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 the asset, the entity, and the SBE status on </a:t>
            </a: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both </a:t>
            </a:r>
            <a:r>
              <a:rPr lang="en-US" sz="1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sides before you commit to a 328-G strategy.</a:t>
            </a:r>
            <a:endParaRPr lang="en-US" sz="1950" dirty="0"/>
          </a:p>
        </p:txBody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22" name="Shape 18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</a:t>
            </a:r>
            <a:endParaRPr lang="en-US" sz="2100" dirty="0"/>
          </a:p>
        </p:txBody>
      </p:sp>
      <p:sp>
        <p:nvSpPr>
          <p:cNvPr id="25" name="Text 20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26" name="Text 21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624411" cy="51048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3314044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WORKED EXAMPLE 1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 With $6M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Goodwill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Approaching.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2610891"/>
            <a:ext cx="16874490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800" b="1" i="1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Restructuring above the small-business horizon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952500" y="3382268"/>
            <a:ext cx="76200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Shape 6"/>
          <p:cNvSpPr/>
          <p:nvPr/>
        </p:nvSpPr>
        <p:spPr>
          <a:xfrm>
            <a:off x="952500" y="3829943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9" name="Text 7"/>
          <p:cNvSpPr/>
          <p:nvPr/>
        </p:nvSpPr>
        <p:spPr>
          <a:xfrm>
            <a:off x="1333500" y="3696593"/>
            <a:ext cx="159037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have a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2856678" y="3639767"/>
            <a:ext cx="1014019" cy="47526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3694361" y="3696593"/>
            <a:ext cx="24986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turnover over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5982538" y="3621943"/>
            <a:ext cx="789745" cy="49309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$2M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320687" y="4132778"/>
            <a:ext cx="8609240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and you suspect the goodwill is approaching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7558974" y="4151585"/>
            <a:ext cx="773929" cy="494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$6M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5179665" y="4123283"/>
            <a:ext cx="16088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16" name="Shape 14"/>
          <p:cNvSpPr/>
          <p:nvPr/>
        </p:nvSpPr>
        <p:spPr>
          <a:xfrm>
            <a:off x="952500" y="4873823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7" name="Text 15"/>
          <p:cNvSpPr/>
          <p:nvPr/>
        </p:nvSpPr>
        <p:spPr>
          <a:xfrm>
            <a:off x="1333500" y="4740473"/>
            <a:ext cx="551532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decide they might be better off as a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1371600" y="5171911"/>
            <a:ext cx="8777555" cy="8076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company owned by a bucket company owned by the trust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6532811" y="5167164"/>
            <a:ext cx="16088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20" name="Shape 18"/>
          <p:cNvSpPr/>
          <p:nvPr/>
        </p:nvSpPr>
        <p:spPr>
          <a:xfrm>
            <a:off x="952500" y="5917704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1" name="Text 19"/>
          <p:cNvSpPr/>
          <p:nvPr/>
        </p:nvSpPr>
        <p:spPr>
          <a:xfrm>
            <a:off x="1333500" y="5784354"/>
            <a:ext cx="446741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Initially you sell the goodwill to a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5426180" y="5737057"/>
            <a:ext cx="4375566" cy="4508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company owned by the trust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333500" y="6211044"/>
            <a:ext cx="350749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$6M by way of a loan.</a:t>
            </a:r>
            <a:endParaRPr lang="en-US" sz="2400" dirty="0"/>
          </a:p>
        </p:txBody>
      </p:sp>
      <p:sp>
        <p:nvSpPr>
          <p:cNvPr id="24" name="Shape 22"/>
          <p:cNvSpPr/>
          <p:nvPr/>
        </p:nvSpPr>
        <p:spPr>
          <a:xfrm>
            <a:off x="952500" y="6961584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5" name="Text 23"/>
          <p:cNvSpPr/>
          <p:nvPr/>
        </p:nvSpPr>
        <p:spPr>
          <a:xfrm>
            <a:off x="1333500" y="6828234"/>
            <a:ext cx="376932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 you decide to move to a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1316362" y="7222100"/>
            <a:ext cx="8645836" cy="121041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trading company owned by a holding company owned individually</a:t>
            </a:r>
            <a:endParaRPr lang="en-US" sz="2400" dirty="0"/>
          </a:p>
        </p:txBody>
      </p:sp>
      <p:sp>
        <p:nvSpPr>
          <p:cNvPr id="27" name="Text 25"/>
          <p:cNvSpPr/>
          <p:nvPr/>
        </p:nvSpPr>
        <p:spPr>
          <a:xfrm>
            <a:off x="3145244" y="7740037"/>
            <a:ext cx="2837294" cy="6150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mum and dad.</a:t>
            </a:r>
            <a:endParaRPr lang="en-US" sz="2400" dirty="0"/>
          </a:p>
        </p:txBody>
      </p:sp>
      <p:sp>
        <p:nvSpPr>
          <p:cNvPr id="28" name="Shape 26"/>
          <p:cNvSpPr/>
          <p:nvPr/>
        </p:nvSpPr>
        <p:spPr>
          <a:xfrm>
            <a:off x="10590907" y="3658493"/>
            <a:ext cx="3315593" cy="4866233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9" name="Text 27"/>
          <p:cNvSpPr/>
          <p:nvPr/>
        </p:nvSpPr>
        <p:spPr>
          <a:xfrm>
            <a:off x="10838557" y="3829943"/>
            <a:ext cx="2904902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A GLANCE</a:t>
            </a:r>
            <a:endParaRPr lang="en-US" sz="1800" dirty="0"/>
          </a:p>
        </p:txBody>
      </p:sp>
      <p:sp>
        <p:nvSpPr>
          <p:cNvPr id="30" name="Shape 28"/>
          <p:cNvSpPr/>
          <p:nvPr/>
        </p:nvSpPr>
        <p:spPr>
          <a:xfrm>
            <a:off x="10838557" y="5342186"/>
            <a:ext cx="28202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1" name="Text 29"/>
          <p:cNvSpPr/>
          <p:nvPr/>
        </p:nvSpPr>
        <p:spPr>
          <a:xfrm>
            <a:off x="10838557" y="4321373"/>
            <a:ext cx="2904902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</a:t>
            </a:r>
            <a:endParaRPr lang="en-US" sz="1800" dirty="0"/>
          </a:p>
        </p:txBody>
      </p:sp>
      <p:sp>
        <p:nvSpPr>
          <p:cNvPr id="32" name="Text 30"/>
          <p:cNvSpPr/>
          <p:nvPr/>
        </p:nvSpPr>
        <p:spPr>
          <a:xfrm>
            <a:off x="10838557" y="4667994"/>
            <a:ext cx="2513558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Trading trust, turnover &gt; $2M</a:t>
            </a:r>
            <a:endParaRPr lang="en-US" sz="1800" dirty="0"/>
          </a:p>
        </p:txBody>
      </p:sp>
      <p:sp>
        <p:nvSpPr>
          <p:cNvPr id="33" name="Shape 31"/>
          <p:cNvSpPr/>
          <p:nvPr/>
        </p:nvSpPr>
        <p:spPr>
          <a:xfrm>
            <a:off x="10838557" y="6140202"/>
            <a:ext cx="28202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4" name="Text 32"/>
          <p:cNvSpPr/>
          <p:nvPr/>
        </p:nvSpPr>
        <p:spPr>
          <a:xfrm>
            <a:off x="10838557" y="5427911"/>
            <a:ext cx="2904902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GOODWILL</a:t>
            </a:r>
            <a:endParaRPr lang="en-US" sz="1800" dirty="0"/>
          </a:p>
        </p:txBody>
      </p:sp>
      <p:sp>
        <p:nvSpPr>
          <p:cNvPr id="35" name="Text 33"/>
          <p:cNvSpPr/>
          <p:nvPr/>
        </p:nvSpPr>
        <p:spPr>
          <a:xfrm>
            <a:off x="10838557" y="5774531"/>
            <a:ext cx="1868091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Approaching $6M</a:t>
            </a:r>
            <a:endParaRPr lang="en-US" sz="1800" dirty="0"/>
          </a:p>
        </p:txBody>
      </p:sp>
      <p:sp>
        <p:nvSpPr>
          <p:cNvPr id="36" name="Shape 34"/>
          <p:cNvSpPr/>
          <p:nvPr/>
        </p:nvSpPr>
        <p:spPr>
          <a:xfrm>
            <a:off x="10838557" y="7246739"/>
            <a:ext cx="28202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7" name="Text 35"/>
          <p:cNvSpPr/>
          <p:nvPr/>
        </p:nvSpPr>
        <p:spPr>
          <a:xfrm>
            <a:off x="10838557" y="6225927"/>
            <a:ext cx="2904902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MOVE</a:t>
            </a:r>
            <a:endParaRPr lang="en-US" sz="1800" dirty="0"/>
          </a:p>
        </p:txBody>
      </p:sp>
      <p:sp>
        <p:nvSpPr>
          <p:cNvPr id="38" name="Text 36"/>
          <p:cNvSpPr/>
          <p:nvPr/>
        </p:nvSpPr>
        <p:spPr>
          <a:xfrm>
            <a:off x="10838557" y="6572548"/>
            <a:ext cx="2827336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Sell goodwill to a new co. owned by the trust, on loan</a:t>
            </a:r>
            <a:endParaRPr lang="en-US" sz="1800" dirty="0"/>
          </a:p>
        </p:txBody>
      </p:sp>
      <p:sp>
        <p:nvSpPr>
          <p:cNvPr id="39" name="Text 37"/>
          <p:cNvSpPr/>
          <p:nvPr/>
        </p:nvSpPr>
        <p:spPr>
          <a:xfrm>
            <a:off x="10838557" y="7332464"/>
            <a:ext cx="2904902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ALTERNATIVE</a:t>
            </a:r>
            <a:endParaRPr lang="en-US" sz="1800" dirty="0"/>
          </a:p>
        </p:txBody>
      </p:sp>
      <p:sp>
        <p:nvSpPr>
          <p:cNvPr id="40" name="Text 38"/>
          <p:cNvSpPr/>
          <p:nvPr/>
        </p:nvSpPr>
        <p:spPr>
          <a:xfrm>
            <a:off x="10838557" y="7679085"/>
            <a:ext cx="2840059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Holding co. owned by mum &amp; dad</a:t>
            </a:r>
            <a:endParaRPr lang="en-US" sz="1800" dirty="0"/>
          </a:p>
        </p:txBody>
      </p:sp>
      <p:pic>
        <p:nvPicPr>
          <p:cNvPr id="4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42" name="Shape 39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4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44" name="Shape 40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4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46" name="Text 41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</a:t>
            </a:r>
            <a:endParaRPr lang="en-US" sz="2100" dirty="0"/>
          </a:p>
        </p:txBody>
      </p:sp>
      <p:sp>
        <p:nvSpPr>
          <p:cNvPr id="47" name="Text 42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48" name="Text 43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624411" cy="51048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3314044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WORKED EXAMPLE 2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Brothers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One Property In Play.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2902297"/>
            <a:ext cx="16874490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i="1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Asset protection meets imminent disposal — high-risk industry</a:t>
            </a:r>
            <a:endParaRPr lang="en-US" sz="1950" dirty="0"/>
          </a:p>
        </p:txBody>
      </p:sp>
      <p:sp>
        <p:nvSpPr>
          <p:cNvPr id="7" name="Shape 5"/>
          <p:cNvSpPr/>
          <p:nvPr/>
        </p:nvSpPr>
        <p:spPr>
          <a:xfrm>
            <a:off x="952500" y="3382268"/>
            <a:ext cx="76200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Shape 6"/>
          <p:cNvSpPr/>
          <p:nvPr/>
        </p:nvSpPr>
        <p:spPr>
          <a:xfrm>
            <a:off x="952500" y="3829943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9" name="Text 7"/>
          <p:cNvSpPr/>
          <p:nvPr/>
        </p:nvSpPr>
        <p:spPr>
          <a:xfrm>
            <a:off x="1333500" y="3696593"/>
            <a:ext cx="322804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Company turnover was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4289984" y="3585091"/>
            <a:ext cx="2409488" cy="6171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$8.5M in 2023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6517630" y="3696593"/>
            <a:ext cx="78759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with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271124" y="3603129"/>
            <a:ext cx="2705543" cy="5372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YTD at $9M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9713863" y="3696593"/>
            <a:ext cx="16088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14" name="Shape 12"/>
          <p:cNvSpPr/>
          <p:nvPr/>
        </p:nvSpPr>
        <p:spPr>
          <a:xfrm>
            <a:off x="952500" y="4447133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5" name="Text 13"/>
          <p:cNvSpPr/>
          <p:nvPr/>
        </p:nvSpPr>
        <p:spPr>
          <a:xfrm>
            <a:off x="1333500" y="4313783"/>
            <a:ext cx="190604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Operates in a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3173002" y="4238982"/>
            <a:ext cx="2968048" cy="48220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high-risk industry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5542730" y="4322459"/>
            <a:ext cx="16088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18" name="Shape 16"/>
          <p:cNvSpPr/>
          <p:nvPr/>
        </p:nvSpPr>
        <p:spPr>
          <a:xfrm>
            <a:off x="952500" y="5064323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9" name="Text 17"/>
          <p:cNvSpPr/>
          <p:nvPr/>
        </p:nvSpPr>
        <p:spPr>
          <a:xfrm>
            <a:off x="1333500" y="4930973"/>
            <a:ext cx="85546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Holds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2119181" y="4846647"/>
            <a:ext cx="2379464" cy="49250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properties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4382095" y="4930973"/>
            <a:ext cx="248215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company at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6742992" y="4897081"/>
            <a:ext cx="1011908" cy="43442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$15M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7570060" y="4942915"/>
            <a:ext cx="58474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</a:t>
            </a:r>
            <a:endParaRPr lang="en-US" sz="2400" dirty="0"/>
          </a:p>
        </p:txBody>
      </p:sp>
      <p:sp>
        <p:nvSpPr>
          <p:cNvPr id="24" name="Text 22"/>
          <p:cNvSpPr/>
          <p:nvPr/>
        </p:nvSpPr>
        <p:spPr>
          <a:xfrm>
            <a:off x="8177452" y="4885208"/>
            <a:ext cx="1122899" cy="47252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$10M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1312214" y="5413177"/>
            <a:ext cx="8707041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with significant unrealised gains.</a:t>
            </a:r>
            <a:endParaRPr lang="en-US" sz="2400" dirty="0"/>
          </a:p>
        </p:txBody>
      </p:sp>
      <p:sp>
        <p:nvSpPr>
          <p:cNvPr id="26" name="Shape 24"/>
          <p:cNvSpPr/>
          <p:nvPr/>
        </p:nvSpPr>
        <p:spPr>
          <a:xfrm>
            <a:off x="952500" y="6108204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7" name="Text 25"/>
          <p:cNvSpPr/>
          <p:nvPr/>
        </p:nvSpPr>
        <p:spPr>
          <a:xfrm>
            <a:off x="1333500" y="5974854"/>
            <a:ext cx="612528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Shares intended for two brothers; registered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1312214" y="6434584"/>
            <a:ext cx="8114103" cy="8076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solely in one brother's name</a:t>
            </a:r>
            <a:endParaRPr lang="en-US" sz="2400" dirty="0"/>
          </a:p>
        </p:txBody>
      </p:sp>
      <p:sp>
        <p:nvSpPr>
          <p:cNvPr id="29" name="Text 27"/>
          <p:cNvSpPr/>
          <p:nvPr/>
        </p:nvSpPr>
        <p:spPr>
          <a:xfrm>
            <a:off x="5573737" y="6466284"/>
            <a:ext cx="2932954" cy="489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asset protection.</a:t>
            </a:r>
            <a:endParaRPr lang="en-US" sz="2400" dirty="0"/>
          </a:p>
        </p:txBody>
      </p:sp>
      <p:sp>
        <p:nvSpPr>
          <p:cNvPr id="30" name="Shape 28"/>
          <p:cNvSpPr/>
          <p:nvPr/>
        </p:nvSpPr>
        <p:spPr>
          <a:xfrm>
            <a:off x="952500" y="7152084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1" name="Text 29"/>
          <p:cNvSpPr/>
          <p:nvPr/>
        </p:nvSpPr>
        <p:spPr>
          <a:xfrm>
            <a:off x="1333500" y="7018734"/>
            <a:ext cx="699736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buyer may be in market for the $15M property at</a:t>
            </a:r>
            <a:endParaRPr lang="en-US" sz="2400" dirty="0"/>
          </a:p>
        </p:txBody>
      </p:sp>
      <p:sp>
        <p:nvSpPr>
          <p:cNvPr id="32" name="Text 30"/>
          <p:cNvSpPr/>
          <p:nvPr/>
        </p:nvSpPr>
        <p:spPr>
          <a:xfrm>
            <a:off x="7641572" y="7018734"/>
            <a:ext cx="975042" cy="4062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$20M</a:t>
            </a:r>
            <a:endParaRPr lang="en-US" sz="2400" dirty="0"/>
          </a:p>
        </p:txBody>
      </p:sp>
      <p:sp>
        <p:nvSpPr>
          <p:cNvPr id="33" name="Text 31"/>
          <p:cNvSpPr/>
          <p:nvPr/>
        </p:nvSpPr>
        <p:spPr>
          <a:xfrm>
            <a:off x="8393218" y="7018734"/>
            <a:ext cx="16088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34" name="Shape 32"/>
          <p:cNvSpPr/>
          <p:nvPr/>
        </p:nvSpPr>
        <p:spPr>
          <a:xfrm>
            <a:off x="10605805" y="3104786"/>
            <a:ext cx="3315593" cy="6264325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 dirty="0"/>
          </a:p>
        </p:txBody>
      </p:sp>
      <p:sp>
        <p:nvSpPr>
          <p:cNvPr id="35" name="Text 33"/>
          <p:cNvSpPr/>
          <p:nvPr/>
        </p:nvSpPr>
        <p:spPr>
          <a:xfrm>
            <a:off x="10824614" y="3297212"/>
            <a:ext cx="2826416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A GLANCE</a:t>
            </a:r>
            <a:endParaRPr lang="en-US" sz="1800" dirty="0"/>
          </a:p>
        </p:txBody>
      </p:sp>
      <p:sp>
        <p:nvSpPr>
          <p:cNvPr id="36" name="Shape 34"/>
          <p:cNvSpPr/>
          <p:nvPr/>
        </p:nvSpPr>
        <p:spPr>
          <a:xfrm>
            <a:off x="10847608" y="4982320"/>
            <a:ext cx="27440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7" name="Text 35"/>
          <p:cNvSpPr/>
          <p:nvPr/>
        </p:nvSpPr>
        <p:spPr>
          <a:xfrm>
            <a:off x="10824614" y="3829943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TURNOVER</a:t>
            </a:r>
            <a:endParaRPr lang="en-US" sz="1800" dirty="0"/>
          </a:p>
        </p:txBody>
      </p:sp>
      <p:sp>
        <p:nvSpPr>
          <p:cNvPr id="38" name="Text 36"/>
          <p:cNvSpPr/>
          <p:nvPr/>
        </p:nvSpPr>
        <p:spPr>
          <a:xfrm>
            <a:off x="10824614" y="4238982"/>
            <a:ext cx="2485876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$8.5M FY23 · $9M YTD FY24</a:t>
            </a:r>
            <a:endParaRPr lang="en-US" sz="1800" dirty="0"/>
          </a:p>
        </p:txBody>
      </p:sp>
      <p:sp>
        <p:nvSpPr>
          <p:cNvPr id="39" name="Shape 37"/>
          <p:cNvSpPr/>
          <p:nvPr/>
        </p:nvSpPr>
        <p:spPr>
          <a:xfrm>
            <a:off x="10847784" y="6742718"/>
            <a:ext cx="27440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40" name="Text 38"/>
          <p:cNvSpPr/>
          <p:nvPr/>
        </p:nvSpPr>
        <p:spPr>
          <a:xfrm>
            <a:off x="10835495" y="5159479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PROPERTIES</a:t>
            </a:r>
            <a:endParaRPr lang="en-US" sz="1800" dirty="0"/>
          </a:p>
        </p:txBody>
      </p:sp>
      <p:sp>
        <p:nvSpPr>
          <p:cNvPr id="41" name="Text 39"/>
          <p:cNvSpPr/>
          <p:nvPr/>
        </p:nvSpPr>
        <p:spPr>
          <a:xfrm>
            <a:off x="10847626" y="5637461"/>
            <a:ext cx="2744251" cy="9123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$15M and $10M in company, large unrealised gains</a:t>
            </a:r>
            <a:endParaRPr lang="en-US" sz="1800" dirty="0"/>
          </a:p>
        </p:txBody>
      </p:sp>
      <p:sp>
        <p:nvSpPr>
          <p:cNvPr id="42" name="Shape 40"/>
          <p:cNvSpPr/>
          <p:nvPr/>
        </p:nvSpPr>
        <p:spPr>
          <a:xfrm>
            <a:off x="10858489" y="8132861"/>
            <a:ext cx="27440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43" name="Text 41"/>
          <p:cNvSpPr/>
          <p:nvPr/>
        </p:nvSpPr>
        <p:spPr>
          <a:xfrm>
            <a:off x="10847784" y="6950710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SHAREHOLDING</a:t>
            </a:r>
            <a:endParaRPr lang="en-US" sz="1800" dirty="0"/>
          </a:p>
        </p:txBody>
      </p:sp>
      <p:sp>
        <p:nvSpPr>
          <p:cNvPr id="44" name="Text 42"/>
          <p:cNvSpPr/>
          <p:nvPr/>
        </p:nvSpPr>
        <p:spPr>
          <a:xfrm>
            <a:off x="10869371" y="7370136"/>
            <a:ext cx="2722330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brother on title (asset protection)</a:t>
            </a:r>
            <a:endParaRPr lang="en-US" sz="1800" dirty="0"/>
          </a:p>
        </p:txBody>
      </p:sp>
      <p:sp>
        <p:nvSpPr>
          <p:cNvPr id="45" name="Text 43"/>
          <p:cNvSpPr/>
          <p:nvPr/>
        </p:nvSpPr>
        <p:spPr>
          <a:xfrm>
            <a:off x="10847784" y="8308916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DEAL</a:t>
            </a:r>
            <a:endParaRPr lang="en-US" sz="1800" dirty="0"/>
          </a:p>
        </p:txBody>
      </p:sp>
      <p:sp>
        <p:nvSpPr>
          <p:cNvPr id="46" name="Text 44"/>
          <p:cNvSpPr/>
          <p:nvPr/>
        </p:nvSpPr>
        <p:spPr>
          <a:xfrm>
            <a:off x="10858489" y="8676018"/>
            <a:ext cx="2630814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$20M buyer for the $15M asset</a:t>
            </a:r>
            <a:endParaRPr lang="en-US" sz="1800" dirty="0"/>
          </a:p>
        </p:txBody>
      </p:sp>
      <p:pic>
        <p:nvPicPr>
          <p:cNvPr id="4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48" name="Shape 45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4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50" name="Shape 46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5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52" name="Text 47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</a:t>
            </a:r>
            <a:endParaRPr lang="en-US" sz="2100" dirty="0"/>
          </a:p>
        </p:txBody>
      </p:sp>
      <p:sp>
        <p:nvSpPr>
          <p:cNvPr id="53" name="Text 48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54" name="Text 49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3733082-5935-44AD-CEEF-F773A3F45BC2}"/>
              </a:ext>
            </a:extLst>
          </p:cNvPr>
          <p:cNvSpPr txBox="1"/>
          <p:nvPr/>
        </p:nvSpPr>
        <p:spPr>
          <a:xfrm>
            <a:off x="1253395" y="767119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375763"/>
                </a:solidFill>
                <a:effectLst/>
                <a:latin typeface="-apple-system"/>
              </a:rPr>
              <a:t>Asset protection is the primary concern</a:t>
            </a:r>
            <a:endParaRPr lang="en-AU" sz="2400" dirty="0"/>
          </a:p>
        </p:txBody>
      </p:sp>
      <p:sp>
        <p:nvSpPr>
          <p:cNvPr id="58" name="Shape 5">
            <a:extLst>
              <a:ext uri="{FF2B5EF4-FFF2-40B4-BE49-F238E27FC236}">
                <a16:creationId xmlns:a16="http://schemas.microsoft.com/office/drawing/2014/main" id="{7D193B4D-0E79-B16B-A578-84CA45B7019C}"/>
              </a:ext>
            </a:extLst>
          </p:cNvPr>
          <p:cNvSpPr/>
          <p:nvPr/>
        </p:nvSpPr>
        <p:spPr>
          <a:xfrm flipV="1">
            <a:off x="952500" y="7856310"/>
            <a:ext cx="171451" cy="45719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54B0E-B374-7293-8FC7-7F6F5E566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A2A05C9-9B79-73A7-0EDB-901947822D82}"/>
              </a:ext>
            </a:extLst>
          </p:cNvPr>
          <p:cNvSpPr/>
          <p:nvPr/>
        </p:nvSpPr>
        <p:spPr>
          <a:xfrm>
            <a:off x="952500" y="762000"/>
            <a:ext cx="4927997" cy="51048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E4D5FA8-26DE-CA78-84E6-9FCAF494C3B0}"/>
              </a:ext>
            </a:extLst>
          </p:cNvPr>
          <p:cNvSpPr/>
          <p:nvPr/>
        </p:nvSpPr>
        <p:spPr>
          <a:xfrm>
            <a:off x="1162050" y="857250"/>
            <a:ext cx="465673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LAUNCH SPECIAL · ACT NOW</a:t>
            </a:r>
            <a:endParaRPr lang="en-US" sz="1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95A9544-8A37-E5FB-6E3F-05030F1E230E}"/>
              </a:ext>
            </a:extLst>
          </p:cNvPr>
          <p:cNvSpPr/>
          <p:nvPr/>
        </p:nvSpPr>
        <p:spPr>
          <a:xfrm>
            <a:off x="822447" y="1351125"/>
            <a:ext cx="17951320" cy="278859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4500" b="1" kern="0" spc="-45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Do I Do Now? Advising on Business Structure in a </a:t>
            </a:r>
            <a:r>
              <a:rPr lang="en-US" sz="4500" b="1" i="1" kern="0" spc="-45" dirty="0">
                <a:solidFill>
                  <a:srgbClr val="AC8232"/>
                </a:solidFill>
                <a:latin typeface="Georgia" pitchFamily="34" charset="0"/>
                <a:ea typeface="Arial" pitchFamily="34" charset="-122"/>
                <a:cs typeface="Arial" pitchFamily="34" charset="-120"/>
              </a:rPr>
              <a:t>Post-Budget, Pre-Legislation World</a:t>
            </a:r>
            <a:endParaRPr lang="en-US" sz="45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4685C9D-00D9-A789-F6A4-0AC388970E23}"/>
              </a:ext>
            </a:extLst>
          </p:cNvPr>
          <p:cNvSpPr/>
          <p:nvPr/>
        </p:nvSpPr>
        <p:spPr>
          <a:xfrm>
            <a:off x="1295400" y="4028777"/>
            <a:ext cx="266998" cy="5180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700" b="1" dirty="0">
                <a:solidFill>
                  <a:srgbClr val="FFFFFF">
                    <a:alpha val="8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</a:t>
            </a:r>
            <a:endParaRPr lang="en-US" sz="27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27CDDF5B-3D0F-762C-99C8-A237EE06E85A}"/>
              </a:ext>
            </a:extLst>
          </p:cNvPr>
          <p:cNvSpPr/>
          <p:nvPr/>
        </p:nvSpPr>
        <p:spPr>
          <a:xfrm>
            <a:off x="1295400" y="4623048"/>
            <a:ext cx="5572506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100" b="1" kern="0" spc="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Session Only</a:t>
            </a:r>
            <a:endParaRPr lang="en-US" sz="21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C42B7F78-8ECC-5D1A-8C1D-B527E5B511CC}"/>
              </a:ext>
            </a:extLst>
          </p:cNvPr>
          <p:cNvSpPr/>
          <p:nvPr/>
        </p:nvSpPr>
        <p:spPr>
          <a:xfrm>
            <a:off x="1495425" y="6213574"/>
            <a:ext cx="4587155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+ RECODING BUNDLE</a:t>
            </a:r>
            <a:endParaRPr lang="en-US" sz="1800" dirty="0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21651630-07E4-4070-885C-05CB168A7FC4}"/>
              </a:ext>
            </a:extLst>
          </p:cNvPr>
          <p:cNvSpPr/>
          <p:nvPr/>
        </p:nvSpPr>
        <p:spPr>
          <a:xfrm>
            <a:off x="7162559" y="2880473"/>
            <a:ext cx="11084243" cy="5843641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 dirty="0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9464726C-222F-D9BD-7A7C-B3E44B7C2ED7}"/>
              </a:ext>
            </a:extLst>
          </p:cNvPr>
          <p:cNvSpPr/>
          <p:nvPr/>
        </p:nvSpPr>
        <p:spPr>
          <a:xfrm>
            <a:off x="7143795" y="2829174"/>
            <a:ext cx="11175154" cy="45719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DFABA2DB-7CA0-1B2A-8D2C-F45A5CCAB7A4}"/>
              </a:ext>
            </a:extLst>
          </p:cNvPr>
          <p:cNvSpPr/>
          <p:nvPr/>
        </p:nvSpPr>
        <p:spPr>
          <a:xfrm>
            <a:off x="7246828" y="2810719"/>
            <a:ext cx="9222105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kern="0" spc="35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WE'LL COVER</a:t>
            </a:r>
            <a:endParaRPr lang="en-US" sz="2400" dirty="0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CB71055C-81DE-EA54-7CF6-6EC5F40EB426}"/>
              </a:ext>
            </a:extLst>
          </p:cNvPr>
          <p:cNvSpPr/>
          <p:nvPr/>
        </p:nvSpPr>
        <p:spPr>
          <a:xfrm>
            <a:off x="7394551" y="4222952"/>
            <a:ext cx="8953500" cy="9525"/>
          </a:xfrm>
          <a:prstGeom prst="rect">
            <a:avLst/>
          </a:prstGeom>
          <a:solidFill>
            <a:srgbClr val="AC8232">
              <a:alpha val="1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A7DB491B-0145-571D-43E1-50C87E491BB4}"/>
              </a:ext>
            </a:extLst>
          </p:cNvPr>
          <p:cNvSpPr/>
          <p:nvPr/>
        </p:nvSpPr>
        <p:spPr>
          <a:xfrm>
            <a:off x="7289674" y="3294049"/>
            <a:ext cx="10883396" cy="64144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the </a:t>
            </a: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company vs trust </a:t>
            </a: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decision has changed — and why the old default no longer works.</a:t>
            </a:r>
            <a:endParaRPr lang="en-US" sz="2400" dirty="0"/>
          </a:p>
        </p:txBody>
      </p:sp>
      <p:sp>
        <p:nvSpPr>
          <p:cNvPr id="27" name="Shape 25">
            <a:extLst>
              <a:ext uri="{FF2B5EF4-FFF2-40B4-BE49-F238E27FC236}">
                <a16:creationId xmlns:a16="http://schemas.microsoft.com/office/drawing/2014/main" id="{0B9978BF-9E78-C8C0-DDCF-2002DE173C73}"/>
              </a:ext>
            </a:extLst>
          </p:cNvPr>
          <p:cNvSpPr/>
          <p:nvPr/>
        </p:nvSpPr>
        <p:spPr>
          <a:xfrm>
            <a:off x="7647831" y="4724660"/>
            <a:ext cx="8953500" cy="9525"/>
          </a:xfrm>
          <a:prstGeom prst="rect">
            <a:avLst/>
          </a:prstGeom>
          <a:solidFill>
            <a:srgbClr val="AC8232">
              <a:alpha val="1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CDBD907D-8FA6-E624-81E8-AADFADED0781}"/>
              </a:ext>
            </a:extLst>
          </p:cNvPr>
          <p:cNvSpPr/>
          <p:nvPr/>
        </p:nvSpPr>
        <p:spPr>
          <a:xfrm>
            <a:off x="7273748" y="4232477"/>
            <a:ext cx="11868539" cy="127769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 cost base </a:t>
            </a: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issue, and how it changes CGT outcomes from </a:t>
            </a: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July 2027</a:t>
            </a: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29" name="Shape 27">
            <a:extLst>
              <a:ext uri="{FF2B5EF4-FFF2-40B4-BE49-F238E27FC236}">
                <a16:creationId xmlns:a16="http://schemas.microsoft.com/office/drawing/2014/main" id="{4F3EEDDB-B3D0-5A8D-A70E-9083A5B30BD9}"/>
              </a:ext>
            </a:extLst>
          </p:cNvPr>
          <p:cNvSpPr/>
          <p:nvPr/>
        </p:nvSpPr>
        <p:spPr>
          <a:xfrm>
            <a:off x="7614154" y="5396041"/>
            <a:ext cx="8953500" cy="9525"/>
          </a:xfrm>
          <a:prstGeom prst="rect">
            <a:avLst/>
          </a:prstGeom>
          <a:solidFill>
            <a:srgbClr val="AC8232">
              <a:alpha val="18000"/>
            </a:srgbClr>
          </a:solidFill>
          <a:ln/>
        </p:spPr>
        <p:txBody>
          <a:bodyPr/>
          <a:lstStyle/>
          <a:p>
            <a:endParaRPr lang="en-AU" dirty="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459F2A3C-0EA7-793A-595D-1DD9850172C5}"/>
              </a:ext>
            </a:extLst>
          </p:cNvPr>
          <p:cNvSpPr/>
          <p:nvPr/>
        </p:nvSpPr>
        <p:spPr>
          <a:xfrm>
            <a:off x="7273748" y="4848938"/>
            <a:ext cx="11629214" cy="4605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the </a:t>
            </a: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 minimum tax </a:t>
            </a: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impacts income splitting — with worked examples.</a:t>
            </a:r>
            <a:endParaRPr lang="en-US" sz="2400" dirty="0"/>
          </a:p>
        </p:txBody>
      </p:sp>
      <p:sp>
        <p:nvSpPr>
          <p:cNvPr id="31" name="Shape 29">
            <a:extLst>
              <a:ext uri="{FF2B5EF4-FFF2-40B4-BE49-F238E27FC236}">
                <a16:creationId xmlns:a16="http://schemas.microsoft.com/office/drawing/2014/main" id="{89382EF1-7D7D-CC0C-3DE1-4D9A2A1E1ED5}"/>
              </a:ext>
            </a:extLst>
          </p:cNvPr>
          <p:cNvSpPr/>
          <p:nvPr/>
        </p:nvSpPr>
        <p:spPr>
          <a:xfrm>
            <a:off x="7515433" y="6291915"/>
            <a:ext cx="8953500" cy="9525"/>
          </a:xfrm>
          <a:prstGeom prst="rect">
            <a:avLst/>
          </a:prstGeom>
          <a:solidFill>
            <a:srgbClr val="AC8232">
              <a:alpha val="1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FC8186DA-5B64-AC2D-1497-83E4F8DAFE6B}"/>
              </a:ext>
            </a:extLst>
          </p:cNvPr>
          <p:cNvSpPr/>
          <p:nvPr/>
        </p:nvSpPr>
        <p:spPr>
          <a:xfrm>
            <a:off x="7269846" y="5383730"/>
            <a:ext cx="10191706" cy="8223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Whether </a:t>
            </a: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discretionary trusts </a:t>
            </a: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now make more sense as company shareholders.</a:t>
            </a:r>
            <a:endParaRPr lang="en-US" sz="2400" dirty="0"/>
          </a:p>
        </p:txBody>
      </p:sp>
      <p:sp>
        <p:nvSpPr>
          <p:cNvPr id="33" name="Shape 31">
            <a:extLst>
              <a:ext uri="{FF2B5EF4-FFF2-40B4-BE49-F238E27FC236}">
                <a16:creationId xmlns:a16="http://schemas.microsoft.com/office/drawing/2014/main" id="{48CC3007-2F37-65B2-739B-6C1A7DAF4890}"/>
              </a:ext>
            </a:extLst>
          </p:cNvPr>
          <p:cNvSpPr/>
          <p:nvPr/>
        </p:nvSpPr>
        <p:spPr>
          <a:xfrm>
            <a:off x="7647831" y="6874156"/>
            <a:ext cx="8953500" cy="9525"/>
          </a:xfrm>
          <a:prstGeom prst="rect">
            <a:avLst/>
          </a:prstGeom>
          <a:solidFill>
            <a:srgbClr val="AC8232">
              <a:alpha val="1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DD4F85B1-9F7D-CC0C-D76B-8762D9766602}"/>
              </a:ext>
            </a:extLst>
          </p:cNvPr>
          <p:cNvSpPr/>
          <p:nvPr/>
        </p:nvSpPr>
        <p:spPr>
          <a:xfrm>
            <a:off x="7295773" y="6348930"/>
            <a:ext cx="9998275" cy="9426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47500" lnSpcReduction="20000"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51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51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corporate beneficiary double-tax risk</a:t>
            </a:r>
            <a:r>
              <a:rPr lang="en-US" sz="51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and why caution is needed</a:t>
            </a:r>
            <a:r>
              <a:rPr lang="en-US" sz="18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800" dirty="0"/>
          </a:p>
        </p:txBody>
      </p:sp>
      <p:sp>
        <p:nvSpPr>
          <p:cNvPr id="35" name="Shape 33">
            <a:extLst>
              <a:ext uri="{FF2B5EF4-FFF2-40B4-BE49-F238E27FC236}">
                <a16:creationId xmlns:a16="http://schemas.microsoft.com/office/drawing/2014/main" id="{C8C15927-9CEC-0673-05D0-7895FF925A76}"/>
              </a:ext>
            </a:extLst>
          </p:cNvPr>
          <p:cNvSpPr/>
          <p:nvPr/>
        </p:nvSpPr>
        <p:spPr>
          <a:xfrm>
            <a:off x="7614154" y="7478832"/>
            <a:ext cx="8953500" cy="9525"/>
          </a:xfrm>
          <a:prstGeom prst="rect">
            <a:avLst/>
          </a:prstGeom>
          <a:solidFill>
            <a:srgbClr val="AC8232">
              <a:alpha val="1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6" name="Text 34">
            <a:extLst>
              <a:ext uri="{FF2B5EF4-FFF2-40B4-BE49-F238E27FC236}">
                <a16:creationId xmlns:a16="http://schemas.microsoft.com/office/drawing/2014/main" id="{09E610EE-D831-3FA0-95AD-12C4CBFADFDD}"/>
              </a:ext>
            </a:extLst>
          </p:cNvPr>
          <p:cNvSpPr/>
          <p:nvPr/>
        </p:nvSpPr>
        <p:spPr>
          <a:xfrm>
            <a:off x="7295773" y="6946035"/>
            <a:ext cx="9932391" cy="5104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give clients </a:t>
            </a: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defensible advice </a:t>
            </a: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before the legislation is finalised.</a:t>
            </a:r>
            <a:endParaRPr lang="en-US" sz="2400" dirty="0"/>
          </a:p>
        </p:txBody>
      </p:sp>
      <p:sp>
        <p:nvSpPr>
          <p:cNvPr id="37" name="Text 35">
            <a:extLst>
              <a:ext uri="{FF2B5EF4-FFF2-40B4-BE49-F238E27FC236}">
                <a16:creationId xmlns:a16="http://schemas.microsoft.com/office/drawing/2014/main" id="{EA94553F-3FC8-681B-8CD4-6C9B5B17B87B}"/>
              </a:ext>
            </a:extLst>
          </p:cNvPr>
          <p:cNvSpPr/>
          <p:nvPr/>
        </p:nvSpPr>
        <p:spPr>
          <a:xfrm>
            <a:off x="7295773" y="7576354"/>
            <a:ext cx="9930896" cy="8045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</a:t>
            </a: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decision tree </a:t>
            </a: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covering structure choices across different client scenarios.</a:t>
            </a:r>
            <a:endParaRPr lang="en-US" sz="2400" dirty="0"/>
          </a:p>
        </p:txBody>
      </p:sp>
      <p:pic>
        <p:nvPicPr>
          <p:cNvPr id="38" name="Image 0" descr="preencoded.png">
            <a:extLst>
              <a:ext uri="{FF2B5EF4-FFF2-40B4-BE49-F238E27FC236}">
                <a16:creationId xmlns:a16="http://schemas.microsoft.com/office/drawing/2014/main" id="{DF2CC023-80B6-28C2-D6AF-0D45D560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39" name="Shape 36">
            <a:extLst>
              <a:ext uri="{FF2B5EF4-FFF2-40B4-BE49-F238E27FC236}">
                <a16:creationId xmlns:a16="http://schemas.microsoft.com/office/drawing/2014/main" id="{E4B9759C-7F51-9540-041B-6ED11FEB967E}"/>
              </a:ext>
            </a:extLst>
          </p:cNvPr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40" name="Image 1" descr="preencoded.png">
            <a:extLst>
              <a:ext uri="{FF2B5EF4-FFF2-40B4-BE49-F238E27FC236}">
                <a16:creationId xmlns:a16="http://schemas.microsoft.com/office/drawing/2014/main" id="{7BED0DBD-E07A-6EF5-71B0-2A6C93B6D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41" name="Shape 37">
            <a:extLst>
              <a:ext uri="{FF2B5EF4-FFF2-40B4-BE49-F238E27FC236}">
                <a16:creationId xmlns:a16="http://schemas.microsoft.com/office/drawing/2014/main" id="{0AB967D9-F6D9-57B7-8C3A-0F1A9A82909F}"/>
              </a:ext>
            </a:extLst>
          </p:cNvPr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42" name="Image 2" descr="preencoded.png">
            <a:extLst>
              <a:ext uri="{FF2B5EF4-FFF2-40B4-BE49-F238E27FC236}">
                <a16:creationId xmlns:a16="http://schemas.microsoft.com/office/drawing/2014/main" id="{95ACCB93-6223-8D1F-E0A2-B94925094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43" name="Text 38">
            <a:extLst>
              <a:ext uri="{FF2B5EF4-FFF2-40B4-BE49-F238E27FC236}">
                <a16:creationId xmlns:a16="http://schemas.microsoft.com/office/drawing/2014/main" id="{F4A2526F-0AE5-6761-F0EF-103F60B604BA}"/>
              </a:ext>
            </a:extLst>
          </p:cNvPr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</a:t>
            </a:r>
            <a:endParaRPr lang="en-US" sz="2100" dirty="0"/>
          </a:p>
        </p:txBody>
      </p:sp>
      <p:sp>
        <p:nvSpPr>
          <p:cNvPr id="44" name="Text 39">
            <a:extLst>
              <a:ext uri="{FF2B5EF4-FFF2-40B4-BE49-F238E27FC236}">
                <a16:creationId xmlns:a16="http://schemas.microsoft.com/office/drawing/2014/main" id="{90F49A87-A05E-4B59-6E89-746D8639FE8D}"/>
              </a:ext>
            </a:extLst>
          </p:cNvPr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45" name="Text 40">
            <a:extLst>
              <a:ext uri="{FF2B5EF4-FFF2-40B4-BE49-F238E27FC236}">
                <a16:creationId xmlns:a16="http://schemas.microsoft.com/office/drawing/2014/main" id="{9F4CE44B-42B0-4807-FC15-53051098B4F4}"/>
              </a:ext>
            </a:extLst>
          </p:cNvPr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D2E2D8C-B98A-1451-43B7-3568108DD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4" y="3048395"/>
            <a:ext cx="6321347" cy="4214231"/>
          </a:xfrm>
          <a:prstGeom prst="rect">
            <a:avLst/>
          </a:prstGeom>
        </p:spPr>
      </p:pic>
      <p:sp>
        <p:nvSpPr>
          <p:cNvPr id="47" name="Shape 8">
            <a:extLst>
              <a:ext uri="{FF2B5EF4-FFF2-40B4-BE49-F238E27FC236}">
                <a16:creationId xmlns:a16="http://schemas.microsoft.com/office/drawing/2014/main" id="{C34ABE66-15F3-CE27-D2CA-7ADFE6978728}"/>
              </a:ext>
            </a:extLst>
          </p:cNvPr>
          <p:cNvSpPr/>
          <p:nvPr/>
        </p:nvSpPr>
        <p:spPr>
          <a:xfrm>
            <a:off x="685800" y="7990338"/>
            <a:ext cx="3252936" cy="1200001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42467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48" name="Text 11">
            <a:extLst>
              <a:ext uri="{FF2B5EF4-FFF2-40B4-BE49-F238E27FC236}">
                <a16:creationId xmlns:a16="http://schemas.microsoft.com/office/drawing/2014/main" id="{51FB8150-38AC-44E0-9B85-F213CB2CD76D}"/>
              </a:ext>
            </a:extLst>
          </p:cNvPr>
          <p:cNvSpPr/>
          <p:nvPr/>
        </p:nvSpPr>
        <p:spPr>
          <a:xfrm>
            <a:off x="1017625" y="8468012"/>
            <a:ext cx="2722636" cy="5180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700" b="1" kern="0" spc="-27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Peter Johnson</a:t>
            </a:r>
            <a:endParaRPr lang="en-US" sz="2700" dirty="0"/>
          </a:p>
        </p:txBody>
      </p:sp>
      <p:sp>
        <p:nvSpPr>
          <p:cNvPr id="49" name="Text 10">
            <a:extLst>
              <a:ext uri="{FF2B5EF4-FFF2-40B4-BE49-F238E27FC236}">
                <a16:creationId xmlns:a16="http://schemas.microsoft.com/office/drawing/2014/main" id="{A4E9465E-6AE6-1DBC-495B-4C7073A31B88}"/>
              </a:ext>
            </a:extLst>
          </p:cNvPr>
          <p:cNvSpPr/>
          <p:nvPr/>
        </p:nvSpPr>
        <p:spPr>
          <a:xfrm>
            <a:off x="1017625" y="8125112"/>
            <a:ext cx="2722636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46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PRESENTED BY</a:t>
            </a:r>
            <a:endParaRPr lang="en-US" sz="1800" dirty="0"/>
          </a:p>
        </p:txBody>
      </p:sp>
      <p:sp>
        <p:nvSpPr>
          <p:cNvPr id="51" name="Shape 9">
            <a:extLst>
              <a:ext uri="{FF2B5EF4-FFF2-40B4-BE49-F238E27FC236}">
                <a16:creationId xmlns:a16="http://schemas.microsoft.com/office/drawing/2014/main" id="{4FB732E5-9512-4630-D4BD-360A0CC87CE7}"/>
              </a:ext>
            </a:extLst>
          </p:cNvPr>
          <p:cNvSpPr/>
          <p:nvPr/>
        </p:nvSpPr>
        <p:spPr>
          <a:xfrm>
            <a:off x="742950" y="8001149"/>
            <a:ext cx="76200" cy="1200001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52" name="Shape 25">
            <a:extLst>
              <a:ext uri="{FF2B5EF4-FFF2-40B4-BE49-F238E27FC236}">
                <a16:creationId xmlns:a16="http://schemas.microsoft.com/office/drawing/2014/main" id="{44EA0A2A-36C7-FC79-F8A1-15509FA1EEB4}"/>
              </a:ext>
            </a:extLst>
          </p:cNvPr>
          <p:cNvSpPr/>
          <p:nvPr/>
        </p:nvSpPr>
        <p:spPr>
          <a:xfrm>
            <a:off x="4198050" y="7953599"/>
            <a:ext cx="1251028" cy="1200001"/>
          </a:xfrm>
          <a:prstGeom prst="ellipse">
            <a:avLst/>
          </a:prstGeom>
          <a:solidFill>
            <a:srgbClr val="AC8232"/>
          </a:solidFill>
          <a:ln/>
          <a:effectLst>
            <a:outerShdw blurRad="101600" dist="50800" dir="16200000" algn="bl" rotWithShape="0">
              <a:srgbClr val="AC8232">
                <a:alpha val="25000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54" name="Text 26">
            <a:extLst>
              <a:ext uri="{FF2B5EF4-FFF2-40B4-BE49-F238E27FC236}">
                <a16:creationId xmlns:a16="http://schemas.microsoft.com/office/drawing/2014/main" id="{80DB18AE-5AF6-ABF1-B237-EE4AAB8BC4E4}"/>
              </a:ext>
            </a:extLst>
          </p:cNvPr>
          <p:cNvSpPr/>
          <p:nvPr/>
        </p:nvSpPr>
        <p:spPr>
          <a:xfrm>
            <a:off x="4668410" y="7990338"/>
            <a:ext cx="310307" cy="647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4800" dirty="0"/>
          </a:p>
        </p:txBody>
      </p:sp>
      <p:sp>
        <p:nvSpPr>
          <p:cNvPr id="55" name="Text 27">
            <a:extLst>
              <a:ext uri="{FF2B5EF4-FFF2-40B4-BE49-F238E27FC236}">
                <a16:creationId xmlns:a16="http://schemas.microsoft.com/office/drawing/2014/main" id="{44B8F96C-4D62-CF27-D39B-8133CDEECD3A}"/>
              </a:ext>
            </a:extLst>
          </p:cNvPr>
          <p:cNvSpPr/>
          <p:nvPr/>
        </p:nvSpPr>
        <p:spPr>
          <a:xfrm>
            <a:off x="4324619" y="8552874"/>
            <a:ext cx="1082873" cy="4152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350" b="1" kern="0" spc="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HOUR OF CPD</a:t>
            </a:r>
            <a:endParaRPr lang="en-US" sz="1350" dirty="0"/>
          </a:p>
        </p:txBody>
      </p:sp>
      <p:sp>
        <p:nvSpPr>
          <p:cNvPr id="59" name="Text 2">
            <a:extLst>
              <a:ext uri="{FF2B5EF4-FFF2-40B4-BE49-F238E27FC236}">
                <a16:creationId xmlns:a16="http://schemas.microsoft.com/office/drawing/2014/main" id="{7FF5FFA4-9C31-B051-78BC-DB8F7E291E41}"/>
              </a:ext>
            </a:extLst>
          </p:cNvPr>
          <p:cNvSpPr/>
          <p:nvPr/>
        </p:nvSpPr>
        <p:spPr>
          <a:xfrm>
            <a:off x="5715778" y="9137690"/>
            <a:ext cx="9682505" cy="278859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600" b="1" kern="0" spc="-45" dirty="0">
                <a:solidFill>
                  <a:srgbClr val="375763"/>
                </a:solidFill>
                <a:latin typeface="Arial" pitchFamily="34" charset="0"/>
                <a:cs typeface="Arial" pitchFamily="34" charset="-120"/>
              </a:rPr>
              <a:t>12 – 1 PM, Wednesday, 10 June 2026 (AEST)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5884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762000"/>
            <a:ext cx="4927997" cy="51048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857250"/>
            <a:ext cx="465673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LAUNCH SPECIAL · ACT NOW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577280"/>
            <a:ext cx="14716125" cy="6514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4500" b="1" kern="0" spc="-45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 Now — </a:t>
            </a:r>
            <a:r>
              <a:rPr lang="en-US" sz="4500" i="1" kern="0" spc="-45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Limited </a:t>
            </a:r>
            <a:r>
              <a:rPr lang="en-US" sz="4500" b="1" kern="0" spc="-45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Only.</a:t>
            </a:r>
            <a:endParaRPr lang="en-US" sz="4500" dirty="0"/>
          </a:p>
        </p:txBody>
      </p:sp>
      <p:sp>
        <p:nvSpPr>
          <p:cNvPr id="5" name="Text 3"/>
          <p:cNvSpPr/>
          <p:nvPr/>
        </p:nvSpPr>
        <p:spPr>
          <a:xfrm>
            <a:off x="952500" y="2228701"/>
            <a:ext cx="14716125" cy="39424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kern="0" spc="7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ways to attend. Price goes up next Wednesday.</a:t>
            </a:r>
            <a:endParaRPr lang="en-US" sz="1950" dirty="0"/>
          </a:p>
        </p:txBody>
      </p:sp>
      <p:sp>
        <p:nvSpPr>
          <p:cNvPr id="6" name="Shape 4"/>
          <p:cNvSpPr/>
          <p:nvPr/>
        </p:nvSpPr>
        <p:spPr>
          <a:xfrm>
            <a:off x="1119284" y="2868735"/>
            <a:ext cx="7483539" cy="3540417"/>
          </a:xfrm>
          <a:prstGeom prst="rect">
            <a:avLst/>
          </a:prstGeom>
          <a:solidFill>
            <a:srgbClr val="375763"/>
          </a:solidFill>
          <a:ln/>
          <a:effectLst>
            <a:outerShdw blurRad="101600" dist="215526" dir="2700000" algn="bl" rotWithShape="0">
              <a:srgbClr val="DBBD81">
                <a:alpha val="100000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7" name="Shape 5"/>
          <p:cNvSpPr/>
          <p:nvPr/>
        </p:nvSpPr>
        <p:spPr>
          <a:xfrm>
            <a:off x="1295400" y="3042047"/>
            <a:ext cx="3130451" cy="472380"/>
          </a:xfrm>
          <a:prstGeom prst="rect">
            <a:avLst/>
          </a:prstGeom>
          <a:solidFill>
            <a:srgbClr val="D41E2C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Text 6"/>
          <p:cNvSpPr/>
          <p:nvPr/>
        </p:nvSpPr>
        <p:spPr>
          <a:xfrm>
            <a:off x="1466850" y="3118247"/>
            <a:ext cx="2881464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LAUNCH SPECIAL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295400" y="4028777"/>
            <a:ext cx="266998" cy="5180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700" b="1" dirty="0">
                <a:solidFill>
                  <a:srgbClr val="FFFFFF">
                    <a:alpha val="8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1717883" y="3685421"/>
            <a:ext cx="1321743" cy="9066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7200" i="1" kern="0" spc="-144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129</a:t>
            </a:r>
            <a:endParaRPr lang="en-US" sz="7200" dirty="0"/>
          </a:p>
        </p:txBody>
      </p:sp>
      <p:sp>
        <p:nvSpPr>
          <p:cNvPr id="11" name="Text 9"/>
          <p:cNvSpPr/>
          <p:nvPr/>
        </p:nvSpPr>
        <p:spPr>
          <a:xfrm>
            <a:off x="1295400" y="4623048"/>
            <a:ext cx="5572506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b="1" kern="0" spc="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Session Only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1295400" y="5045869"/>
            <a:ext cx="5572506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FFFFFF">
                    <a:alpha val="88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Wed 10 June 2026 · 12–1 PM AEST · 1 hour of CPD.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9501220" y="2622947"/>
            <a:ext cx="7085823" cy="3786206"/>
          </a:xfrm>
          <a:prstGeom prst="rect">
            <a:avLst/>
          </a:prstGeom>
          <a:solidFill>
            <a:srgbClr val="FFFFFF"/>
          </a:solidFill>
          <a:ln w="28575">
            <a:solidFill>
              <a:srgbClr val="375763"/>
            </a:solidFill>
            <a:prstDash val="solid"/>
          </a:ln>
          <a:effectLst>
            <a:outerShdw blurRad="101600" dist="215526" dir="2700000" algn="bl" rotWithShape="0">
              <a:srgbClr val="E9E2D2">
                <a:alpha val="100000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14" name="Shape 12"/>
          <p:cNvSpPr/>
          <p:nvPr/>
        </p:nvSpPr>
        <p:spPr>
          <a:xfrm>
            <a:off x="9590898" y="2744487"/>
            <a:ext cx="4786461" cy="47238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5" name="Text 13"/>
          <p:cNvSpPr/>
          <p:nvPr/>
        </p:nvSpPr>
        <p:spPr>
          <a:xfrm>
            <a:off x="9790204" y="2836900"/>
            <a:ext cx="4587155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+ RECORDING BUNDLE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9656705" y="3408510"/>
            <a:ext cx="266998" cy="5180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700" b="1" dirty="0">
                <a:solidFill>
                  <a:srgbClr val="AC8232">
                    <a:alpha val="8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</a:t>
            </a:r>
            <a:endParaRPr lang="en-US" sz="2700" dirty="0"/>
          </a:p>
        </p:txBody>
      </p:sp>
      <p:sp>
        <p:nvSpPr>
          <p:cNvPr id="17" name="Text 15"/>
          <p:cNvSpPr/>
          <p:nvPr/>
        </p:nvSpPr>
        <p:spPr>
          <a:xfrm>
            <a:off x="9992321" y="3400405"/>
            <a:ext cx="1307902" cy="9066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7200" i="1" kern="0" spc="-144" dirty="0">
                <a:solidFill>
                  <a:srgbClr val="37576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159</a:t>
            </a:r>
            <a:endParaRPr lang="en-US" sz="7200" dirty="0"/>
          </a:p>
        </p:txBody>
      </p:sp>
      <p:sp>
        <p:nvSpPr>
          <p:cNvPr id="18" name="Text 16"/>
          <p:cNvSpPr/>
          <p:nvPr/>
        </p:nvSpPr>
        <p:spPr>
          <a:xfrm>
            <a:off x="9678507" y="4634337"/>
            <a:ext cx="5513642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b="1" kern="0" spc="84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&amp; On-Demand Access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9656704" y="5206821"/>
            <a:ext cx="6811542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Watch live or catch up later — full recording included.</a:t>
            </a:r>
            <a:endParaRPr lang="en-US" sz="2400" dirty="0"/>
          </a:p>
        </p:txBody>
      </p:sp>
      <p:sp>
        <p:nvSpPr>
          <p:cNvPr id="20" name="Shape 18"/>
          <p:cNvSpPr/>
          <p:nvPr/>
        </p:nvSpPr>
        <p:spPr>
          <a:xfrm>
            <a:off x="6096000" y="7381565"/>
            <a:ext cx="6096000" cy="906661"/>
          </a:xfrm>
          <a:prstGeom prst="rect">
            <a:avLst/>
          </a:prstGeom>
          <a:solidFill>
            <a:srgbClr val="D41E2C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1" name="Text 19"/>
          <p:cNvSpPr/>
          <p:nvPr/>
        </p:nvSpPr>
        <p:spPr>
          <a:xfrm>
            <a:off x="6320511" y="7461200"/>
            <a:ext cx="5859780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Price goes up next Wednesday · Don't miss out.</a:t>
            </a:r>
            <a:endParaRPr lang="en-US" sz="1800" dirty="0"/>
          </a:p>
        </p:txBody>
      </p:sp>
      <p:pic>
        <p:nvPicPr>
          <p:cNvPr id="3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39" name="Shape 36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4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41" name="Shape 37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4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43" name="Text 38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</a:t>
            </a:r>
            <a:endParaRPr lang="en-US" sz="2100" dirty="0"/>
          </a:p>
        </p:txBody>
      </p:sp>
      <p:sp>
        <p:nvSpPr>
          <p:cNvPr id="44" name="Text 39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45" name="Text 40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617285" y="0"/>
            <a:ext cx="6758569" cy="1028700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Shape 1"/>
          <p:cNvSpPr/>
          <p:nvPr/>
        </p:nvSpPr>
        <p:spPr>
          <a:xfrm>
            <a:off x="685800" y="0"/>
            <a:ext cx="8209597" cy="10287000"/>
          </a:xfrm>
          <a:prstGeom prst="rect">
            <a:avLst/>
          </a:prstGeom>
          <a:solidFill>
            <a:srgbClr val="AC8232">
              <a:alpha val="90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4" name="Shape 2"/>
          <p:cNvSpPr/>
          <p:nvPr/>
        </p:nvSpPr>
        <p:spPr>
          <a:xfrm>
            <a:off x="14859000" y="6667500"/>
            <a:ext cx="2667000" cy="1905000"/>
          </a:xfrm>
          <a:prstGeom prst="rect">
            <a:avLst/>
          </a:prstGeom>
          <a:solidFill>
            <a:srgbClr val="DBBD81">
              <a:alpha val="3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8272" y="666750"/>
            <a:ext cx="917228" cy="6096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1143000" y="1171415"/>
            <a:ext cx="3311426" cy="54858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7" name="Text 4"/>
          <p:cNvSpPr/>
          <p:nvPr/>
        </p:nvSpPr>
        <p:spPr>
          <a:xfrm>
            <a:off x="1336782" y="1304726"/>
            <a:ext cx="2953569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5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SIGN UP TODAY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1086539" y="1938177"/>
            <a:ext cx="4588672" cy="15144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250" b="1" kern="0" spc="-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Scan To</a:t>
            </a:r>
            <a:endParaRPr lang="en-US" sz="8250" dirty="0"/>
          </a:p>
        </p:txBody>
      </p:sp>
      <p:sp>
        <p:nvSpPr>
          <p:cNvPr id="9" name="Text 6"/>
          <p:cNvSpPr/>
          <p:nvPr/>
        </p:nvSpPr>
        <p:spPr>
          <a:xfrm>
            <a:off x="1104090" y="3285804"/>
            <a:ext cx="8039910" cy="1085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250" i="1" kern="0" spc="-148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Sign Up.</a:t>
            </a:r>
            <a:endParaRPr lang="en-US" sz="8250" dirty="0">
              <a:solidFill>
                <a:schemeClr val="bg1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1026528" y="4406576"/>
            <a:ext cx="7456170" cy="781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Do I Do Now? — Advising on Business Structure in a Post-Budget, Pre-Legislation World.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50" y="6882237"/>
            <a:ext cx="686969" cy="686969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840254" y="6783394"/>
            <a:ext cx="6068397" cy="784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Wednesday, 10 June 2026 · 12–1 PM AEST</a:t>
            </a:r>
            <a:endParaRPr lang="en-US" sz="28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31" y="8024371"/>
            <a:ext cx="740735" cy="74073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840254" y="8024371"/>
            <a:ext cx="7113426" cy="12306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Hour of CPD · Live + Recording from $129</a:t>
            </a:r>
            <a:endParaRPr lang="en-US" sz="2800" dirty="0"/>
          </a:p>
        </p:txBody>
      </p:sp>
      <p:sp>
        <p:nvSpPr>
          <p:cNvPr id="15" name="Shape 10"/>
          <p:cNvSpPr/>
          <p:nvPr/>
        </p:nvSpPr>
        <p:spPr>
          <a:xfrm>
            <a:off x="11963251" y="2236440"/>
            <a:ext cx="5181600" cy="5813971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96348" dir="2700000" algn="bl" rotWithShape="0">
              <a:srgbClr val="AC8232">
                <a:alpha val="55000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16" name="Shape 11"/>
          <p:cNvSpPr/>
          <p:nvPr/>
        </p:nvSpPr>
        <p:spPr>
          <a:xfrm>
            <a:off x="11963251" y="2236440"/>
            <a:ext cx="5181600" cy="1143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8051" y="2655540"/>
            <a:ext cx="4572000" cy="45720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2199471" y="7398990"/>
            <a:ext cx="4709160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950" b="1" kern="0" spc="546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▲ </a:t>
            </a:r>
            <a:r>
              <a:rPr lang="en-US" sz="1950" b="1" kern="0" spc="54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SCAN TO SIGN UP</a:t>
            </a:r>
            <a:endParaRPr lang="en-US" sz="195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</a:t>
            </a:r>
            <a:endParaRPr lang="en-US" sz="2100" dirty="0"/>
          </a:p>
        </p:txBody>
      </p:sp>
      <p:sp>
        <p:nvSpPr>
          <p:cNvPr id="21" name="Text 14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22" name="Text 15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FFFFFF">
                    <a:alpha val="5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3"/>
          <p:cNvSpPr/>
          <p:nvPr/>
        </p:nvSpPr>
        <p:spPr>
          <a:xfrm>
            <a:off x="1333500" y="6652617"/>
            <a:ext cx="236517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540" dirty="0">
                <a:solidFill>
                  <a:srgbClr val="FFFFFF">
                    <a:alpha val="8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 CODE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333500" y="7048798"/>
            <a:ext cx="236517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kern="0" spc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WEBINAR26</a:t>
            </a:r>
            <a:endParaRPr lang="en-US" sz="24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15" name="Shape 9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</a:t>
            </a:r>
            <a:endParaRPr lang="en-US" sz="2100" dirty="0"/>
          </a:p>
        </p:txBody>
      </p:sp>
      <p:sp>
        <p:nvSpPr>
          <p:cNvPr id="18" name="Text 11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19" name="Text 12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2DE246-24D7-D2CE-9508-1594E8F02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2" y="-620512"/>
            <a:ext cx="17225818" cy="96883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375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243846" y="-952500"/>
            <a:ext cx="7992806" cy="121920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43000" y="3952875"/>
            <a:ext cx="7370173" cy="1952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500" b="1" kern="0" spc="-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</a:t>
            </a:r>
            <a:endParaRPr lang="en-US" sz="13500" dirty="0"/>
          </a:p>
        </p:txBody>
      </p:sp>
      <p:sp>
        <p:nvSpPr>
          <p:cNvPr id="4" name="Text 2"/>
          <p:cNvSpPr/>
          <p:nvPr/>
        </p:nvSpPr>
        <p:spPr>
          <a:xfrm>
            <a:off x="1143000" y="5724525"/>
            <a:ext cx="7370173" cy="1666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500" i="1" kern="0" spc="-270" dirty="0">
                <a:solidFill>
                  <a:srgbClr val="DBB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Time</a:t>
            </a:r>
            <a:endParaRPr lang="en-US" sz="13500" dirty="0"/>
          </a:p>
        </p:txBody>
      </p:sp>
      <p:sp>
        <p:nvSpPr>
          <p:cNvPr id="5" name="Text 3"/>
          <p:cNvSpPr/>
          <p:nvPr/>
        </p:nvSpPr>
        <p:spPr>
          <a:xfrm>
            <a:off x="1181100" y="7810500"/>
            <a:ext cx="5329537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kern="0" spc="39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BVO × ADVISERS DIGEST · Q&amp;A</a:t>
            </a:r>
            <a:endParaRPr lang="en-US" sz="19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953500"/>
            <a:ext cx="859929" cy="5715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212479" y="8982075"/>
            <a:ext cx="14288" cy="51435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316" y="8982075"/>
            <a:ext cx="1167259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2804815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2469859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STAY IN TOUCH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Connect With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2902297"/>
            <a:ext cx="9182709" cy="638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4500" b="1" kern="0" spc="-45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Peter Johnson</a:t>
            </a:r>
            <a:endParaRPr lang="en-US" sz="4500" dirty="0"/>
          </a:p>
        </p:txBody>
      </p:sp>
      <p:sp>
        <p:nvSpPr>
          <p:cNvPr id="7" name="Text 5"/>
          <p:cNvSpPr/>
          <p:nvPr/>
        </p:nvSpPr>
        <p:spPr>
          <a:xfrm>
            <a:off x="952500" y="3635722"/>
            <a:ext cx="9182709" cy="438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250" b="1" kern="0" spc="45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Advisers Digest · BVO</a:t>
            </a:r>
            <a:endParaRPr lang="en-US" sz="2250" dirty="0"/>
          </a:p>
        </p:txBody>
      </p:sp>
      <p:sp>
        <p:nvSpPr>
          <p:cNvPr id="8" name="Shape 6"/>
          <p:cNvSpPr/>
          <p:nvPr/>
        </p:nvSpPr>
        <p:spPr>
          <a:xfrm>
            <a:off x="952500" y="4550122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9" name="Text 7"/>
          <p:cNvSpPr/>
          <p:nvPr/>
        </p:nvSpPr>
        <p:spPr>
          <a:xfrm>
            <a:off x="1333500" y="4416772"/>
            <a:ext cx="711984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Tax, structuring &amp; valuation guidance, every month.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952500" y="5167313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1" name="Text 9"/>
          <p:cNvSpPr/>
          <p:nvPr/>
        </p:nvSpPr>
        <p:spPr>
          <a:xfrm>
            <a:off x="1333500" y="5033963"/>
            <a:ext cx="8108891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Webinars, technical updates and worked examples in your inbox.</a:t>
            </a:r>
            <a:endParaRPr lang="en-US" sz="2400" dirty="0"/>
          </a:p>
        </p:txBody>
      </p:sp>
      <p:sp>
        <p:nvSpPr>
          <p:cNvPr id="12" name="Shape 10"/>
          <p:cNvSpPr/>
          <p:nvPr/>
        </p:nvSpPr>
        <p:spPr>
          <a:xfrm>
            <a:off x="952500" y="6211193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3" name="Text 11"/>
          <p:cNvSpPr/>
          <p:nvPr/>
        </p:nvSpPr>
        <p:spPr>
          <a:xfrm>
            <a:off x="1333500" y="6077843"/>
            <a:ext cx="177016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line to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2970523" y="5978799"/>
            <a:ext cx="4276946" cy="6114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continue the conversation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6928818" y="6093109"/>
            <a:ext cx="293893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today's session.</a:t>
            </a:r>
            <a:endParaRPr lang="en-US" sz="2400" dirty="0"/>
          </a:p>
        </p:txBody>
      </p:sp>
      <p:sp>
        <p:nvSpPr>
          <p:cNvPr id="16" name="Shape 14"/>
          <p:cNvSpPr/>
          <p:nvPr/>
        </p:nvSpPr>
        <p:spPr>
          <a:xfrm>
            <a:off x="952500" y="6752183"/>
            <a:ext cx="8915251" cy="1099096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7" name="Shape 15"/>
          <p:cNvSpPr/>
          <p:nvPr/>
        </p:nvSpPr>
        <p:spPr>
          <a:xfrm>
            <a:off x="952500" y="6752183"/>
            <a:ext cx="38100" cy="1099096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7092107"/>
            <a:ext cx="419100" cy="419100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1847850" y="6961733"/>
            <a:ext cx="328874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24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LINKEDIN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1847850" y="7319814"/>
            <a:ext cx="3288747" cy="3600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95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linkedin.com/in/smsfexpert</a:t>
            </a:r>
            <a:endParaRPr lang="en-US" sz="1950" dirty="0"/>
          </a:p>
        </p:txBody>
      </p:sp>
      <p:sp>
        <p:nvSpPr>
          <p:cNvPr id="21" name="Shape 18"/>
          <p:cNvSpPr/>
          <p:nvPr/>
        </p:nvSpPr>
        <p:spPr>
          <a:xfrm>
            <a:off x="11810851" y="3006923"/>
            <a:ext cx="4191000" cy="4191000"/>
          </a:xfrm>
          <a:prstGeom prst="rect">
            <a:avLst/>
          </a:prstGeom>
          <a:solidFill>
            <a:srgbClr val="FFFFFF"/>
          </a:solidFill>
          <a:ln w="76200">
            <a:solidFill>
              <a:srgbClr val="375763"/>
            </a:solidFill>
            <a:prstDash val="solid"/>
          </a:ln>
          <a:effectLst>
            <a:outerShdw blurRad="101600" dist="242467" dir="2700000" algn="bl" rotWithShape="0">
              <a:srgbClr val="DBBD81">
                <a:alpha val="100000"/>
              </a:srgbClr>
            </a:outerShdw>
          </a:effectLst>
        </p:spPr>
        <p:txBody>
          <a:bodyPr/>
          <a:lstStyle/>
          <a:p>
            <a:endParaRPr lang="en-AU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851" y="3387923"/>
            <a:ext cx="3429000" cy="3429000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12375263" y="7426523"/>
            <a:ext cx="306202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SCAN TO CONNECT</a:t>
            </a:r>
            <a:endParaRPr lang="en-US" sz="1800" dirty="0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27" name="Shape 21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</a:t>
            </a:r>
            <a:endParaRPr lang="en-US" sz="2100" dirty="0"/>
          </a:p>
        </p:txBody>
      </p:sp>
      <p:sp>
        <p:nvSpPr>
          <p:cNvPr id="30" name="Text 23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31" name="Text 24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A1F07A-8643-9C47-C926-662888AFAD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4357" y="870484"/>
            <a:ext cx="4016809" cy="40168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070473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274348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MATTERS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Often Worth More Than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Tax Cent.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2902297"/>
            <a:ext cx="9378157" cy="8608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CGT concessions can deliver a bigger tax outcome at sale than the income tax paid over the entire life of the business.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952500" y="4144119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Text 6"/>
          <p:cNvSpPr/>
          <p:nvPr/>
        </p:nvSpPr>
        <p:spPr>
          <a:xfrm>
            <a:off x="1333500" y="4010769"/>
            <a:ext cx="308808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it is almost always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333500" y="4445576"/>
            <a:ext cx="8233979" cy="8076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 late to consider them after the sale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926729" y="4437459"/>
            <a:ext cx="16088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952500" y="5188000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2" name="Text 10"/>
          <p:cNvSpPr/>
          <p:nvPr/>
        </p:nvSpPr>
        <p:spPr>
          <a:xfrm>
            <a:off x="1333500" y="5054650"/>
            <a:ext cx="363043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need to be looked at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4777904" y="4992792"/>
            <a:ext cx="1658536" cy="50471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year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333500" y="5517207"/>
            <a:ext cx="8394630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even just a cursory glance.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952500" y="6231880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6" name="Text 14"/>
          <p:cNvSpPr/>
          <p:nvPr/>
        </p:nvSpPr>
        <p:spPr>
          <a:xfrm>
            <a:off x="1333500" y="6098530"/>
            <a:ext cx="8812046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Eligibility hinges on facts that compound over time. Miss a year, miss the planning window.</a:t>
            </a:r>
            <a:endParaRPr lang="en-US" sz="2400" dirty="0"/>
          </a:p>
        </p:txBody>
      </p:sp>
      <p:sp>
        <p:nvSpPr>
          <p:cNvPr id="17" name="Shape 15"/>
          <p:cNvSpPr/>
          <p:nvPr/>
        </p:nvSpPr>
        <p:spPr>
          <a:xfrm>
            <a:off x="10738775" y="3000887"/>
            <a:ext cx="3804719" cy="4431376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8" name="Text 16"/>
          <p:cNvSpPr/>
          <p:nvPr/>
        </p:nvSpPr>
        <p:spPr>
          <a:xfrm>
            <a:off x="10876656" y="3130897"/>
            <a:ext cx="3466837" cy="792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0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BOTTOM LINE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10876656" y="3923258"/>
            <a:ext cx="3679851" cy="126474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successful concession can wipe out the entire CGT on a business sale.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10863644" y="5234725"/>
            <a:ext cx="3679850" cy="10525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missed condition can leave the same liability fully exposed.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10876656" y="6256882"/>
            <a:ext cx="3679849" cy="9105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2000" kern="0" spc="72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difference is when you start looking.</a:t>
            </a:r>
            <a:endParaRPr lang="en-US" sz="2000" dirty="0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3" name="Shape 20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25" name="Shape 21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100" dirty="0"/>
          </a:p>
        </p:txBody>
      </p:sp>
      <p:sp>
        <p:nvSpPr>
          <p:cNvPr id="28" name="Text 23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29" name="Text 24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1047750"/>
            <a:ext cx="1536650" cy="10096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19200"/>
            <a:ext cx="1003250" cy="66675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2832050" y="1171575"/>
            <a:ext cx="14288" cy="762000"/>
          </a:xfrm>
          <a:prstGeom prst="rect">
            <a:avLst/>
          </a:prstGeom>
          <a:solidFill>
            <a:srgbClr val="B5B5B5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238" y="1095375"/>
            <a:ext cx="2075111" cy="9144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52500" y="2819400"/>
            <a:ext cx="16874490" cy="2038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500" b="1" kern="0" spc="-330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</a:t>
            </a:r>
            <a:r>
              <a:rPr lang="en-US" sz="16500" i="1" kern="0" spc="-330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You.</a:t>
            </a:r>
            <a:endParaRPr lang="en-US" sz="16500" dirty="0"/>
          </a:p>
        </p:txBody>
      </p:sp>
      <p:sp>
        <p:nvSpPr>
          <p:cNvPr id="7" name="Text 3"/>
          <p:cNvSpPr/>
          <p:nvPr/>
        </p:nvSpPr>
        <p:spPr>
          <a:xfrm>
            <a:off x="952500" y="5429250"/>
            <a:ext cx="552450" cy="4037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kern="0" spc="324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E.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1600200" y="5391150"/>
            <a:ext cx="3271732" cy="4647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1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info@businessvals.com.au</a:t>
            </a:r>
            <a:endParaRPr lang="en-US" sz="2100" dirty="0"/>
          </a:p>
        </p:txBody>
      </p:sp>
      <p:sp>
        <p:nvSpPr>
          <p:cNvPr id="9" name="Text 5"/>
          <p:cNvSpPr/>
          <p:nvPr/>
        </p:nvSpPr>
        <p:spPr>
          <a:xfrm>
            <a:off x="952500" y="5860405"/>
            <a:ext cx="552450" cy="4037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kern="0" spc="324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W.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1600200" y="5817840"/>
            <a:ext cx="8948784" cy="4990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1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businessvaluations.online · bvopro.online · bvo.ai </a:t>
            </a:r>
            <a:r>
              <a:rPr lang="en-US" sz="1800" b="1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Coming Soon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952500" y="6316861"/>
            <a:ext cx="552450" cy="4037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kern="0" spc="324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P.</a:t>
            </a:r>
            <a:endParaRPr lang="en-US" sz="1800" dirty="0"/>
          </a:p>
        </p:txBody>
      </p:sp>
      <p:sp>
        <p:nvSpPr>
          <p:cNvPr id="12" name="Text 8"/>
          <p:cNvSpPr/>
          <p:nvPr/>
        </p:nvSpPr>
        <p:spPr>
          <a:xfrm>
            <a:off x="1600200" y="6278761"/>
            <a:ext cx="1746796" cy="4647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1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1300 2VALUE</a:t>
            </a:r>
            <a:endParaRPr lang="en-US" sz="21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</a:t>
            </a:r>
            <a:endParaRPr lang="en-US" sz="2100" dirty="0"/>
          </a:p>
        </p:txBody>
      </p:sp>
      <p:sp>
        <p:nvSpPr>
          <p:cNvPr id="19" name="Text 12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20" name="Text 13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2293144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1950244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ELIGIBILITY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Four Routes In,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Plus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Active Asset Test.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2894157"/>
            <a:ext cx="9924157" cy="6171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1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access the concessions you must satisfy one of: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952500" y="3519488"/>
            <a:ext cx="9105007" cy="671513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Shape 6"/>
          <p:cNvSpPr/>
          <p:nvPr/>
        </p:nvSpPr>
        <p:spPr>
          <a:xfrm>
            <a:off x="952500" y="3519488"/>
            <a:ext cx="38100" cy="671513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9" name="Text 7"/>
          <p:cNvSpPr/>
          <p:nvPr/>
        </p:nvSpPr>
        <p:spPr>
          <a:xfrm>
            <a:off x="1238250" y="3690938"/>
            <a:ext cx="8844757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8000"/>
              </a:lnSpc>
              <a:buNone/>
            </a:pP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A.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You are a CGT Small Business Entity.</a:t>
            </a:r>
            <a:endParaRPr lang="en-US" sz="1875" dirty="0"/>
          </a:p>
        </p:txBody>
      </p:sp>
      <p:sp>
        <p:nvSpPr>
          <p:cNvPr id="10" name="Text 8"/>
          <p:cNvSpPr/>
          <p:nvPr/>
        </p:nvSpPr>
        <p:spPr>
          <a:xfrm>
            <a:off x="952500" y="4343400"/>
            <a:ext cx="937815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504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952500" y="4815780"/>
            <a:ext cx="9105007" cy="671513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2" name="Shape 10"/>
          <p:cNvSpPr/>
          <p:nvPr/>
        </p:nvSpPr>
        <p:spPr>
          <a:xfrm>
            <a:off x="952500" y="4815780"/>
            <a:ext cx="38100" cy="671513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3" name="Text 11"/>
          <p:cNvSpPr/>
          <p:nvPr/>
        </p:nvSpPr>
        <p:spPr>
          <a:xfrm>
            <a:off x="1238250" y="4987230"/>
            <a:ext cx="8844757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8000"/>
              </a:lnSpc>
              <a:buNone/>
            </a:pP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B.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You satisfy the </a:t>
            </a: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$6M Maximum Net Asset Value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test.</a:t>
            </a:r>
            <a:endParaRPr lang="en-US" sz="1875" dirty="0"/>
          </a:p>
        </p:txBody>
      </p:sp>
      <p:sp>
        <p:nvSpPr>
          <p:cNvPr id="14" name="Text 12"/>
          <p:cNvSpPr/>
          <p:nvPr/>
        </p:nvSpPr>
        <p:spPr>
          <a:xfrm>
            <a:off x="952500" y="5639693"/>
            <a:ext cx="937815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504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952500" y="6112073"/>
            <a:ext cx="9105007" cy="1000125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6" name="Shape 14"/>
          <p:cNvSpPr/>
          <p:nvPr/>
        </p:nvSpPr>
        <p:spPr>
          <a:xfrm>
            <a:off x="952500" y="6112073"/>
            <a:ext cx="38100" cy="100012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7" name="Text 15"/>
          <p:cNvSpPr/>
          <p:nvPr/>
        </p:nvSpPr>
        <p:spPr>
          <a:xfrm>
            <a:off x="1238250" y="6283523"/>
            <a:ext cx="8844757" cy="695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8000"/>
              </a:lnSpc>
              <a:buNone/>
            </a:pP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C.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You are a partner in a partnership that is a CGT SBE, and selling an asset of the partnership.</a:t>
            </a:r>
            <a:endParaRPr lang="en-US" sz="1875" dirty="0"/>
          </a:p>
        </p:txBody>
      </p:sp>
      <p:sp>
        <p:nvSpPr>
          <p:cNvPr id="18" name="Text 16"/>
          <p:cNvSpPr/>
          <p:nvPr/>
        </p:nvSpPr>
        <p:spPr>
          <a:xfrm>
            <a:off x="952500" y="7264598"/>
            <a:ext cx="937815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504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952500" y="7736979"/>
            <a:ext cx="9105007" cy="1000125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0" name="Shape 18"/>
          <p:cNvSpPr/>
          <p:nvPr/>
        </p:nvSpPr>
        <p:spPr>
          <a:xfrm>
            <a:off x="952500" y="7736979"/>
            <a:ext cx="38100" cy="100012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1" name="Text 19"/>
          <p:cNvSpPr/>
          <p:nvPr/>
        </p:nvSpPr>
        <p:spPr>
          <a:xfrm>
            <a:off x="1238250" y="7908429"/>
            <a:ext cx="8844757" cy="695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8000"/>
              </a:lnSpc>
              <a:buNone/>
            </a:pP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D.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An entity or partnership </a:t>
            </a: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connected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to you is a CGT SBE, and the asset is used by that entity.</a:t>
            </a:r>
            <a:endParaRPr lang="en-US" sz="1875" dirty="0"/>
          </a:p>
        </p:txBody>
      </p:sp>
      <p:sp>
        <p:nvSpPr>
          <p:cNvPr id="22" name="Shape 20"/>
          <p:cNvSpPr/>
          <p:nvPr/>
        </p:nvSpPr>
        <p:spPr>
          <a:xfrm>
            <a:off x="10590907" y="2902296"/>
            <a:ext cx="3676966" cy="4209901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3" name="Text 21"/>
          <p:cNvSpPr/>
          <p:nvPr/>
        </p:nvSpPr>
        <p:spPr>
          <a:xfrm>
            <a:off x="10876657" y="3130897"/>
            <a:ext cx="2826416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— ALWAYS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10876657" y="3603278"/>
            <a:ext cx="2826416" cy="714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must also satisfy the </a:t>
            </a:r>
            <a:r>
              <a:rPr lang="en-US" sz="2000" b="1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Active Asset Test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875" dirty="0"/>
          </a:p>
        </p:txBody>
      </p:sp>
      <p:sp>
        <p:nvSpPr>
          <p:cNvPr id="25" name="Text 23"/>
          <p:cNvSpPr/>
          <p:nvPr/>
        </p:nvSpPr>
        <p:spPr>
          <a:xfrm>
            <a:off x="10876657" y="4412903"/>
            <a:ext cx="3181088" cy="16610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Turnover and net assets are tested every single year — including you, your affiliates, and your connected entities.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0876657" y="6169223"/>
            <a:ext cx="3024070" cy="61026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2000" kern="0" spc="72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Aggregation is the trap.</a:t>
            </a:r>
            <a:endParaRPr lang="en-US" sz="2000" dirty="0"/>
          </a:p>
        </p:txBody>
      </p:sp>
      <p:pic>
        <p:nvPicPr>
          <p:cNvPr id="2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8" name="Shape 25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30" name="Shape 26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32" name="Text 27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2100" dirty="0"/>
          </a:p>
        </p:txBody>
      </p:sp>
      <p:sp>
        <p:nvSpPr>
          <p:cNvPr id="33" name="Text 28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34" name="Text 29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2914650" cy="51048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258299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152-35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Active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Asset Test.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2902297"/>
            <a:ext cx="9378157" cy="4494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CGT asset satisfies the Active Asset Test if —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952500" y="3561308"/>
            <a:ext cx="9105007" cy="1000125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Shape 6"/>
          <p:cNvSpPr/>
          <p:nvPr/>
        </p:nvSpPr>
        <p:spPr>
          <a:xfrm>
            <a:off x="952500" y="3561308"/>
            <a:ext cx="38100" cy="100012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9" name="Text 7"/>
          <p:cNvSpPr/>
          <p:nvPr/>
        </p:nvSpPr>
        <p:spPr>
          <a:xfrm>
            <a:off x="1238250" y="3732758"/>
            <a:ext cx="8844757" cy="695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8000"/>
              </a:lnSpc>
              <a:buNone/>
            </a:pP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years or less: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the asset was an </a:t>
            </a: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active asset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for a total of </a:t>
            </a: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least half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of the period specified in s.152-35(2).</a:t>
            </a:r>
            <a:endParaRPr lang="en-US" sz="1875" dirty="0"/>
          </a:p>
        </p:txBody>
      </p:sp>
      <p:sp>
        <p:nvSpPr>
          <p:cNvPr id="10" name="Text 8"/>
          <p:cNvSpPr/>
          <p:nvPr/>
        </p:nvSpPr>
        <p:spPr>
          <a:xfrm>
            <a:off x="952500" y="4713833"/>
            <a:ext cx="937815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504" dirty="0">
                <a:solidFill>
                  <a:srgbClr val="AC82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952500" y="5186214"/>
            <a:ext cx="9105007" cy="1000125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2" name="Shape 10"/>
          <p:cNvSpPr/>
          <p:nvPr/>
        </p:nvSpPr>
        <p:spPr>
          <a:xfrm>
            <a:off x="952500" y="5186214"/>
            <a:ext cx="38100" cy="100012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3" name="Text 11"/>
          <p:cNvSpPr/>
          <p:nvPr/>
        </p:nvSpPr>
        <p:spPr>
          <a:xfrm>
            <a:off x="1238250" y="5357664"/>
            <a:ext cx="8844757" cy="695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8000"/>
              </a:lnSpc>
              <a:buNone/>
            </a:pP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than 15 years: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the asset was an </a:t>
            </a: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active asset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for a total of </a:t>
            </a:r>
            <a:r>
              <a:rPr lang="en-US" sz="1875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least 7.5 years </a:t>
            </a:r>
            <a:r>
              <a:rPr lang="en-US" sz="1875" dirty="0">
                <a:solidFill>
                  <a:srgbClr val="1F323A"/>
                </a:solidFill>
                <a:highlight>
                  <a:srgbClr val="F7F4EE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during the period specified in s.152-35(2).</a:t>
            </a:r>
            <a:endParaRPr lang="en-US" sz="1875" dirty="0"/>
          </a:p>
        </p:txBody>
      </p:sp>
      <p:sp>
        <p:nvSpPr>
          <p:cNvPr id="14" name="Shape 12"/>
          <p:cNvSpPr/>
          <p:nvPr/>
        </p:nvSpPr>
        <p:spPr>
          <a:xfrm>
            <a:off x="10578307" y="2902297"/>
            <a:ext cx="3974838" cy="4616103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5" name="Text 13"/>
          <p:cNvSpPr/>
          <p:nvPr/>
        </p:nvSpPr>
        <p:spPr>
          <a:xfrm>
            <a:off x="10851457" y="2933129"/>
            <a:ext cx="2826416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CRITICAL DISTINCTION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10853854" y="4019400"/>
            <a:ext cx="3448943" cy="10525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test is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based on the asset's status when it is sold.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10876657" y="4893130"/>
            <a:ext cx="3448942" cy="10525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is based on the asset's status across the </a:t>
            </a:r>
            <a:r>
              <a:rPr lang="en-US" sz="2000" b="1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whole ownership period 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0876656" y="6293116"/>
            <a:ext cx="3448943" cy="10525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20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Treat the test as historical, not point-in-time.</a:t>
            </a:r>
            <a:endParaRPr lang="en-US" sz="2000" dirty="0"/>
          </a:p>
        </p:txBody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22" name="Shape 18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2100" dirty="0"/>
          </a:p>
        </p:txBody>
      </p:sp>
      <p:sp>
        <p:nvSpPr>
          <p:cNvPr id="25" name="Text 20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26" name="Text 21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2914650" cy="51048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258299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152-35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Is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Active Asset?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2902297"/>
            <a:ext cx="16678275" cy="3981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1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CGT asset is also an active asset at a given time if, at that time, you own —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952500" y="3681413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Text 6"/>
          <p:cNvSpPr/>
          <p:nvPr/>
        </p:nvSpPr>
        <p:spPr>
          <a:xfrm>
            <a:off x="1333500" y="3548063"/>
            <a:ext cx="26268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619543" y="3425111"/>
            <a:ext cx="2931268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 in a company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358066" y="4035597"/>
            <a:ext cx="8969325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is an Australian resident at that time, or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952500" y="4725293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2" name="Text 10"/>
          <p:cNvSpPr/>
          <p:nvPr/>
        </p:nvSpPr>
        <p:spPr>
          <a:xfrm>
            <a:off x="1333500" y="4591943"/>
            <a:ext cx="44901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790998" y="4591943"/>
            <a:ext cx="254897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interest in a trust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358066" y="5097642"/>
            <a:ext cx="8683280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is a resident trust for CGT purposes for the relevant income year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1200150" y="5769173"/>
            <a:ext cx="133350" cy="28575"/>
          </a:xfrm>
          <a:prstGeom prst="rect">
            <a:avLst/>
          </a:prstGeom>
          <a:solidFill>
            <a:srgbClr val="DBBD81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6" name="Text 14"/>
          <p:cNvSpPr/>
          <p:nvPr/>
        </p:nvSpPr>
        <p:spPr>
          <a:xfrm>
            <a:off x="1333500" y="5635823"/>
            <a:ext cx="434508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 and the asset must clear the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5636716" y="5635823"/>
            <a:ext cx="1312962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 test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6958161" y="5635823"/>
            <a:ext cx="251593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(set out opposite).</a:t>
            </a:r>
            <a:endParaRPr lang="en-US" sz="2400" dirty="0"/>
          </a:p>
        </p:txBody>
      </p:sp>
      <p:sp>
        <p:nvSpPr>
          <p:cNvPr id="19" name="Shape 17"/>
          <p:cNvSpPr/>
          <p:nvPr/>
        </p:nvSpPr>
        <p:spPr>
          <a:xfrm>
            <a:off x="10536939" y="3509963"/>
            <a:ext cx="4429211" cy="6088856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0" name="Text 18"/>
          <p:cNvSpPr/>
          <p:nvPr/>
        </p:nvSpPr>
        <p:spPr>
          <a:xfrm>
            <a:off x="10876657" y="3738563"/>
            <a:ext cx="2826416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80% TEST — SUM THE MV OF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10876657" y="5780336"/>
            <a:ext cx="27440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2" name="Text 20"/>
          <p:cNvSpPr/>
          <p:nvPr/>
        </p:nvSpPr>
        <p:spPr>
          <a:xfrm>
            <a:off x="10876657" y="4664273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10876656" y="5048994"/>
            <a:ext cx="1675561" cy="435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Active assets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12414349" y="5086122"/>
            <a:ext cx="2173188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the company / trust</a:t>
            </a:r>
            <a:endParaRPr lang="en-US" sz="1800" dirty="0"/>
          </a:p>
        </p:txBody>
      </p:sp>
      <p:sp>
        <p:nvSpPr>
          <p:cNvPr id="25" name="Shape 23"/>
          <p:cNvSpPr/>
          <p:nvPr/>
        </p:nvSpPr>
        <p:spPr>
          <a:xfrm>
            <a:off x="10876657" y="7347793"/>
            <a:ext cx="2744093" cy="9525"/>
          </a:xfrm>
          <a:prstGeom prst="rect">
            <a:avLst/>
          </a:prstGeom>
          <a:solidFill>
            <a:srgbClr val="DBBD81">
              <a:alpha val="28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6" name="Text 24"/>
          <p:cNvSpPr/>
          <p:nvPr/>
        </p:nvSpPr>
        <p:spPr>
          <a:xfrm>
            <a:off x="10876657" y="5923211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10876657" y="6307931"/>
            <a:ext cx="2438995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instruments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10876657" y="6708799"/>
            <a:ext cx="3301161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inherently connected with the business</a:t>
            </a:r>
            <a:endParaRPr lang="en-US" sz="1800" dirty="0"/>
          </a:p>
        </p:txBody>
      </p:sp>
      <p:sp>
        <p:nvSpPr>
          <p:cNvPr id="29" name="Text 27"/>
          <p:cNvSpPr/>
          <p:nvPr/>
        </p:nvSpPr>
        <p:spPr>
          <a:xfrm>
            <a:off x="10876657" y="7490668"/>
            <a:ext cx="2826416" cy="3466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kern="0" spc="288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10876657" y="7875389"/>
            <a:ext cx="635198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Cash</a:t>
            </a:r>
            <a:endParaRPr lang="en-US" sz="1800" dirty="0"/>
          </a:p>
        </p:txBody>
      </p:sp>
      <p:sp>
        <p:nvSpPr>
          <p:cNvPr id="31" name="Text 29"/>
          <p:cNvSpPr/>
          <p:nvPr/>
        </p:nvSpPr>
        <p:spPr>
          <a:xfrm>
            <a:off x="10882788" y="8153809"/>
            <a:ext cx="4077231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inherently connected with the business</a:t>
            </a:r>
            <a:endParaRPr lang="en-US" sz="1800" dirty="0"/>
          </a:p>
        </p:txBody>
      </p:sp>
      <p:sp>
        <p:nvSpPr>
          <p:cNvPr id="32" name="Text 30"/>
          <p:cNvSpPr/>
          <p:nvPr/>
        </p:nvSpPr>
        <p:spPr>
          <a:xfrm>
            <a:off x="10876656" y="8620683"/>
            <a:ext cx="3458179" cy="85669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 or more </a:t>
            </a:r>
            <a:r>
              <a:rPr lang="en-US" sz="18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total assets — or the test fails.</a:t>
            </a:r>
            <a:endParaRPr lang="en-US" sz="1800" dirty="0"/>
          </a:p>
        </p:txBody>
      </p:sp>
      <p:pic>
        <p:nvPicPr>
          <p:cNvPr id="3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34" name="Shape 31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36" name="Shape 32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3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38" name="Text 33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2100" dirty="0"/>
          </a:p>
        </p:txBody>
      </p:sp>
      <p:sp>
        <p:nvSpPr>
          <p:cNvPr id="39" name="Text 34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40" name="Text 35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375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4148593" y="-762000"/>
            <a:ext cx="3516313" cy="11811000"/>
          </a:xfrm>
          <a:prstGeom prst="rect">
            <a:avLst/>
          </a:prstGeom>
          <a:solidFill>
            <a:srgbClr val="DBBD81">
              <a:alpha val="60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Shape 1"/>
          <p:cNvSpPr/>
          <p:nvPr/>
        </p:nvSpPr>
        <p:spPr>
          <a:xfrm>
            <a:off x="14720093" y="-762000"/>
            <a:ext cx="5992812" cy="11811000"/>
          </a:xfrm>
          <a:prstGeom prst="rect">
            <a:avLst/>
          </a:prstGeom>
          <a:solidFill>
            <a:srgbClr val="AC8232">
              <a:alpha val="95000"/>
            </a:srgbClr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4" name="Text 2"/>
          <p:cNvSpPr/>
          <p:nvPr/>
        </p:nvSpPr>
        <p:spPr>
          <a:xfrm>
            <a:off x="952500" y="3429000"/>
            <a:ext cx="4940019" cy="3847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kern="0" spc="546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2 · THE NET WIDENS</a:t>
            </a:r>
            <a:endParaRPr lang="en-US" sz="1950" dirty="0"/>
          </a:p>
        </p:txBody>
      </p:sp>
      <p:sp>
        <p:nvSpPr>
          <p:cNvPr id="5" name="Shape 3"/>
          <p:cNvSpPr/>
          <p:nvPr/>
        </p:nvSpPr>
        <p:spPr>
          <a:xfrm>
            <a:off x="952500" y="4000500"/>
            <a:ext cx="1143000" cy="762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Text 4"/>
          <p:cNvSpPr/>
          <p:nvPr/>
        </p:nvSpPr>
        <p:spPr>
          <a:xfrm>
            <a:off x="952500" y="4476750"/>
            <a:ext cx="12903459" cy="217527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8250" b="1" kern="0" spc="-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Affiliates &amp; </a:t>
            </a:r>
            <a:r>
              <a:rPr lang="en-US" sz="8250" i="1" kern="0" spc="-99" dirty="0">
                <a:solidFill>
                  <a:srgbClr val="DBB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Connected </a:t>
            </a:r>
            <a:r>
              <a:rPr lang="en-US" sz="8250" b="1" kern="0" spc="-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Entities</a:t>
            </a:r>
            <a:endParaRPr lang="en-US" sz="8250" dirty="0"/>
          </a:p>
        </p:txBody>
      </p:sp>
      <p:sp>
        <p:nvSpPr>
          <p:cNvPr id="7" name="Text 5"/>
          <p:cNvSpPr/>
          <p:nvPr/>
        </p:nvSpPr>
        <p:spPr>
          <a:xfrm>
            <a:off x="877086" y="6668788"/>
            <a:ext cx="10791825" cy="7846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8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single concept that catches more advisers off-guard than any other in the small business CGT regime.</a:t>
            </a:r>
            <a:endParaRPr lang="en-US" sz="28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8991600"/>
            <a:ext cx="802630" cy="53340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1964680" y="9020175"/>
            <a:ext cx="14288" cy="47625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518" y="9020175"/>
            <a:ext cx="1080790" cy="47625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12777" y="9509820"/>
            <a:ext cx="2289423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AGGREGATION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2217390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187449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DEFINITION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Defining An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Affiliate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Shape 4"/>
          <p:cNvSpPr/>
          <p:nvPr/>
        </p:nvSpPr>
        <p:spPr>
          <a:xfrm>
            <a:off x="952500" y="2902297"/>
            <a:ext cx="6768405" cy="1927622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7" name="Text 5"/>
          <p:cNvSpPr/>
          <p:nvPr/>
        </p:nvSpPr>
        <p:spPr>
          <a:xfrm>
            <a:off x="1562100" y="3283297"/>
            <a:ext cx="591189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PLAIN ENGLISH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562100" y="3755678"/>
            <a:ext cx="5911897" cy="7313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affiliate is someone </a:t>
            </a:r>
            <a:r>
              <a:rPr lang="en-US" sz="1950" b="1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accustomed to taking your direction </a:t>
            </a:r>
            <a:r>
              <a:rPr lang="en-US" sz="1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relation to the business.</a:t>
            </a:r>
            <a:endParaRPr lang="en-US" sz="1950" dirty="0"/>
          </a:p>
        </p:txBody>
      </p:sp>
      <p:sp>
        <p:nvSpPr>
          <p:cNvPr id="9" name="Shape 7"/>
          <p:cNvSpPr/>
          <p:nvPr/>
        </p:nvSpPr>
        <p:spPr>
          <a:xfrm>
            <a:off x="8178105" y="3073747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0" name="Text 8"/>
          <p:cNvSpPr/>
          <p:nvPr/>
        </p:nvSpPr>
        <p:spPr>
          <a:xfrm>
            <a:off x="8559105" y="2940397"/>
            <a:ext cx="80456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is a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340850" y="2909595"/>
            <a:ext cx="2452494" cy="4216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conduct-based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8559105" y="3414231"/>
            <a:ext cx="9020985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 — not a relationship test, not an entity test.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8178105" y="4117628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4" name="Text 12"/>
          <p:cNvSpPr/>
          <p:nvPr/>
        </p:nvSpPr>
        <p:spPr>
          <a:xfrm>
            <a:off x="8559105" y="3984278"/>
            <a:ext cx="356038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Spouses and children are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11824648" y="3954145"/>
            <a:ext cx="2749896" cy="4281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automatically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8559105" y="4440515"/>
            <a:ext cx="8387425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affiliates — but they often will be in practice.</a:t>
            </a:r>
            <a:endParaRPr lang="en-US" sz="2400" dirty="0"/>
          </a:p>
        </p:txBody>
      </p:sp>
      <p:sp>
        <p:nvSpPr>
          <p:cNvPr id="17" name="Shape 15"/>
          <p:cNvSpPr/>
          <p:nvPr/>
        </p:nvSpPr>
        <p:spPr>
          <a:xfrm>
            <a:off x="8178105" y="5161508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8" name="Text 16"/>
          <p:cNvSpPr/>
          <p:nvPr/>
        </p:nvSpPr>
        <p:spPr>
          <a:xfrm>
            <a:off x="8559105" y="5028158"/>
            <a:ext cx="158442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Look at the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10046479" y="4952335"/>
            <a:ext cx="3139114" cy="4869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pattern of decisions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8611531" y="5539607"/>
            <a:ext cx="8916132" cy="8076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who actually calls the shots in the business?</a:t>
            </a:r>
            <a:endParaRPr lang="en-US" sz="2400" dirty="0"/>
          </a:p>
        </p:txBody>
      </p:sp>
      <p:sp>
        <p:nvSpPr>
          <p:cNvPr id="21" name="Shape 19"/>
          <p:cNvSpPr/>
          <p:nvPr/>
        </p:nvSpPr>
        <p:spPr>
          <a:xfrm>
            <a:off x="8178105" y="6205389"/>
            <a:ext cx="171450" cy="28575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2" name="Text 20"/>
          <p:cNvSpPr/>
          <p:nvPr/>
        </p:nvSpPr>
        <p:spPr>
          <a:xfrm>
            <a:off x="8559105" y="6072039"/>
            <a:ext cx="499121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status can change year to year.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3078691" y="6000348"/>
            <a:ext cx="2745311" cy="50192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b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 it annually.</a:t>
            </a:r>
            <a:endParaRPr lang="en-US" sz="2400" dirty="0"/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5" name="Shape 22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27" name="Shape 23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2100" dirty="0"/>
          </a:p>
        </p:txBody>
      </p:sp>
      <p:sp>
        <p:nvSpPr>
          <p:cNvPr id="30" name="Text 25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31" name="Text 26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952500"/>
            <a:ext cx="3070473" cy="51048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1162050" y="1047750"/>
            <a:ext cx="2743487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MATTERS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2500" y="1672530"/>
            <a:ext cx="16874490" cy="715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Aggregation: Your </a:t>
            </a:r>
            <a:r>
              <a:rPr lang="en-US" sz="4800" i="1" kern="0" spc="-48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Numbers </a:t>
            </a:r>
            <a:r>
              <a:rPr lang="en-US" sz="4800" b="1" kern="0" spc="-48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 Theirs.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952500" y="2521297"/>
            <a:ext cx="1143000" cy="38100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6" name="Shape 4"/>
          <p:cNvSpPr/>
          <p:nvPr/>
        </p:nvSpPr>
        <p:spPr>
          <a:xfrm>
            <a:off x="952500" y="2902297"/>
            <a:ext cx="9105007" cy="1382762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7" name="Shape 5"/>
          <p:cNvSpPr/>
          <p:nvPr/>
        </p:nvSpPr>
        <p:spPr>
          <a:xfrm>
            <a:off x="952500" y="2902297"/>
            <a:ext cx="38100" cy="1382762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Text 6"/>
          <p:cNvSpPr/>
          <p:nvPr/>
        </p:nvSpPr>
        <p:spPr>
          <a:xfrm>
            <a:off x="1219200" y="3073747"/>
            <a:ext cx="647700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50" i="1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850" dirty="0"/>
          </a:p>
        </p:txBody>
      </p:sp>
      <p:sp>
        <p:nvSpPr>
          <p:cNvPr id="9" name="Text 7"/>
          <p:cNvSpPr/>
          <p:nvPr/>
        </p:nvSpPr>
        <p:spPr>
          <a:xfrm>
            <a:off x="2000250" y="3073747"/>
            <a:ext cx="8063517" cy="10779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Aggregated turnover 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the turnover of you, your </a:t>
            </a: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affiliates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and your </a:t>
            </a: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connected entities 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 is the test for whether you are a small business entity.</a:t>
            </a:r>
            <a:endParaRPr lang="en-US" sz="1950" dirty="0"/>
          </a:p>
        </p:txBody>
      </p:sp>
      <p:sp>
        <p:nvSpPr>
          <p:cNvPr id="10" name="Shape 8"/>
          <p:cNvSpPr/>
          <p:nvPr/>
        </p:nvSpPr>
        <p:spPr>
          <a:xfrm>
            <a:off x="952500" y="4418409"/>
            <a:ext cx="9105007" cy="1036141"/>
          </a:xfrm>
          <a:prstGeom prst="rect">
            <a:avLst/>
          </a:prstGeom>
          <a:solidFill>
            <a:srgbClr val="F7F4EE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1" name="Shape 9"/>
          <p:cNvSpPr/>
          <p:nvPr/>
        </p:nvSpPr>
        <p:spPr>
          <a:xfrm>
            <a:off x="952500" y="4418409"/>
            <a:ext cx="38100" cy="1036141"/>
          </a:xfrm>
          <a:prstGeom prst="rect">
            <a:avLst/>
          </a:prstGeom>
          <a:solidFill>
            <a:srgbClr val="AC823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2" name="Text 10"/>
          <p:cNvSpPr/>
          <p:nvPr/>
        </p:nvSpPr>
        <p:spPr>
          <a:xfrm>
            <a:off x="1219200" y="4589859"/>
            <a:ext cx="647700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50" i="1" dirty="0">
                <a:solidFill>
                  <a:srgbClr val="AC82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850" dirty="0"/>
          </a:p>
        </p:txBody>
      </p:sp>
      <p:sp>
        <p:nvSpPr>
          <p:cNvPr id="13" name="Text 11"/>
          <p:cNvSpPr/>
          <p:nvPr/>
        </p:nvSpPr>
        <p:spPr>
          <a:xfrm>
            <a:off x="2000250" y="4589859"/>
            <a:ext cx="8063517" cy="7313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 assets 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means the net assets of you, your </a:t>
            </a: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affiliates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and your </a:t>
            </a:r>
            <a:r>
              <a:rPr lang="en-US" sz="1950" b="1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connected entities</a:t>
            </a:r>
            <a:r>
              <a:rPr lang="en-US" sz="1950" dirty="0">
                <a:solidFill>
                  <a:srgbClr val="1F32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The MNAV test runs on the combined number.</a:t>
            </a:r>
            <a:endParaRPr lang="en-US" sz="1950" dirty="0"/>
          </a:p>
        </p:txBody>
      </p:sp>
      <p:sp>
        <p:nvSpPr>
          <p:cNvPr id="14" name="Shape 12"/>
          <p:cNvSpPr/>
          <p:nvPr/>
        </p:nvSpPr>
        <p:spPr>
          <a:xfrm>
            <a:off x="952500" y="5721251"/>
            <a:ext cx="5676007" cy="1536204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5" name="Text 13"/>
          <p:cNvSpPr/>
          <p:nvPr/>
        </p:nvSpPr>
        <p:spPr>
          <a:xfrm>
            <a:off x="1295400" y="6222653"/>
            <a:ext cx="347811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200" i="1" dirty="0">
                <a:solidFill>
                  <a:srgbClr val="DBB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4200" dirty="0"/>
          </a:p>
        </p:txBody>
      </p:sp>
      <p:sp>
        <p:nvSpPr>
          <p:cNvPr id="16" name="Text 14"/>
          <p:cNvSpPr/>
          <p:nvPr/>
        </p:nvSpPr>
        <p:spPr>
          <a:xfrm>
            <a:off x="1871811" y="5987951"/>
            <a:ext cx="4546210" cy="104090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test that gates the CGT concessions is an </a:t>
            </a: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aggregated </a:t>
            </a:r>
            <a:r>
              <a:rPr lang="en-US" sz="1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 — not a standalone one.</a:t>
            </a:r>
            <a:endParaRPr lang="en-US" sz="1950" dirty="0"/>
          </a:p>
        </p:txBody>
      </p:sp>
      <p:sp>
        <p:nvSpPr>
          <p:cNvPr id="17" name="Shape 15"/>
          <p:cNvSpPr/>
          <p:nvPr/>
        </p:nvSpPr>
        <p:spPr>
          <a:xfrm>
            <a:off x="10590907" y="2902297"/>
            <a:ext cx="3485311" cy="5161048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8" name="Text 16"/>
          <p:cNvSpPr/>
          <p:nvPr/>
        </p:nvSpPr>
        <p:spPr>
          <a:xfrm>
            <a:off x="10876657" y="3130897"/>
            <a:ext cx="2826416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b="1" kern="0" spc="36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IMPLICATION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10876657" y="3603278"/>
            <a:ext cx="2826416" cy="17287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standalone small business can still </a:t>
            </a:r>
            <a:r>
              <a:rPr lang="en-US" sz="1875" b="1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fail </a:t>
            </a:r>
            <a:r>
              <a:rPr lang="en-US" sz="1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threshold once an affiliate or connected entity is rolled in.</a:t>
            </a:r>
            <a:endParaRPr lang="en-US" sz="1875" dirty="0"/>
          </a:p>
        </p:txBody>
      </p:sp>
      <p:sp>
        <p:nvSpPr>
          <p:cNvPr id="20" name="Text 18"/>
          <p:cNvSpPr/>
          <p:nvPr/>
        </p:nvSpPr>
        <p:spPr>
          <a:xfrm>
            <a:off x="10876656" y="5554414"/>
            <a:ext cx="3033307" cy="17030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concession failures discovered at the eleventh hour are aggregation failures.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10876657" y="7080038"/>
            <a:ext cx="2826416" cy="6872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2000"/>
              </a:lnSpc>
              <a:buNone/>
            </a:pPr>
            <a:r>
              <a:rPr lang="en-US" sz="1800" dirty="0">
                <a:solidFill>
                  <a:srgbClr val="DBBD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Annual review keeps you honest.</a:t>
            </a:r>
            <a:endParaRPr lang="en-US" sz="1800" dirty="0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sp>
        <p:nvSpPr>
          <p:cNvPr id="23" name="Shape 20"/>
          <p:cNvSpPr/>
          <p:nvPr/>
        </p:nvSpPr>
        <p:spPr>
          <a:xfrm>
            <a:off x="15222141" y="9239250"/>
            <a:ext cx="3065859" cy="1047750"/>
          </a:xfrm>
          <a:prstGeom prst="rect">
            <a:avLst/>
          </a:prstGeom>
          <a:solidFill>
            <a:srgbClr val="375763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41" y="9467850"/>
            <a:ext cx="888653" cy="590550"/>
          </a:xfrm>
          <a:prstGeom prst="rect">
            <a:avLst/>
          </a:prstGeom>
        </p:spPr>
      </p:pic>
      <p:sp>
        <p:nvSpPr>
          <p:cNvPr id="25" name="Shape 21"/>
          <p:cNvSpPr/>
          <p:nvPr/>
        </p:nvSpPr>
        <p:spPr>
          <a:xfrm>
            <a:off x="16587043" y="9477375"/>
            <a:ext cx="14288" cy="571500"/>
          </a:xfrm>
          <a:prstGeom prst="rect">
            <a:avLst/>
          </a:prstGeom>
          <a:solidFill>
            <a:srgbClr val="DBBD81">
              <a:alpha val="50000"/>
            </a:srgbClr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881" y="9496425"/>
            <a:ext cx="1210419" cy="533400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17495937" y="495300"/>
            <a:ext cx="372963" cy="411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100" b="1" i="1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2100" dirty="0"/>
          </a:p>
        </p:txBody>
      </p:sp>
      <p:sp>
        <p:nvSpPr>
          <p:cNvPr id="28" name="Text 23"/>
          <p:cNvSpPr/>
          <p:nvPr/>
        </p:nvSpPr>
        <p:spPr>
          <a:xfrm>
            <a:off x="685800" y="92011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1" kern="0" spc="36" dirty="0">
                <a:solidFill>
                  <a:srgbClr val="3757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Missing Link In Tax Planning · May 2026</a:t>
            </a:r>
            <a:endParaRPr lang="en-US" sz="1800" dirty="0"/>
          </a:p>
        </p:txBody>
      </p:sp>
      <p:sp>
        <p:nvSpPr>
          <p:cNvPr id="29" name="Text 24"/>
          <p:cNvSpPr/>
          <p:nvPr/>
        </p:nvSpPr>
        <p:spPr>
          <a:xfrm>
            <a:off x="685800" y="9544050"/>
            <a:ext cx="515692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kern="0" spc="36" dirty="0">
                <a:solidFill>
                  <a:srgbClr val="9BA2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BVO · AdvisersDigest.com.au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2991</Words>
  <Application>Microsoft Office PowerPoint</Application>
  <PresentationFormat>Custom</PresentationFormat>
  <Paragraphs>484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-apple-system</vt:lpstr>
      <vt:lpstr>Arial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Arrielle Richards</cp:lastModifiedBy>
  <cp:revision>8</cp:revision>
  <dcterms:created xsi:type="dcterms:W3CDTF">2026-05-26T05:20:26Z</dcterms:created>
  <dcterms:modified xsi:type="dcterms:W3CDTF">2026-05-27T01:10:05Z</dcterms:modified>
</cp:coreProperties>
</file>